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Neue Machina Light" charset="1" panose="00000400000000000000"/>
      <p:regular r:id="rId16"/>
    </p:embeddedFont>
    <p:embeddedFont>
      <p:font typeface="Horizon" charset="1" panose="02000500000000000000"/>
      <p:regular r:id="rId17"/>
    </p:embeddedFont>
    <p:embeddedFont>
      <p:font typeface="Canva Sans Bold" charset="1" panose="020B0803030501040103"/>
      <p:regular r:id="rId18"/>
    </p:embeddedFont>
    <p:embeddedFont>
      <p:font typeface="Canva Sans" charset="1" panose="020B05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12" Target="../media/image20.png" Type="http://schemas.openxmlformats.org/officeDocument/2006/relationships/image"/><Relationship Id="rId13" Target="../media/image21.png" Type="http://schemas.openxmlformats.org/officeDocument/2006/relationships/image"/><Relationship Id="rId14" Target="../media/image22.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jpe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TextBox 2" id="2"/>
          <p:cNvSpPr txBox="true"/>
          <p:nvPr/>
        </p:nvSpPr>
        <p:spPr>
          <a:xfrm rot="0">
            <a:off x="1589822" y="8927134"/>
            <a:ext cx="7029817" cy="507366"/>
          </a:xfrm>
          <a:prstGeom prst="rect">
            <a:avLst/>
          </a:prstGeom>
        </p:spPr>
        <p:txBody>
          <a:bodyPr anchor="t" rtlCol="false" tIns="0" lIns="0" bIns="0" rIns="0">
            <a:spAutoFit/>
          </a:bodyPr>
          <a:lstStyle/>
          <a:p>
            <a:pPr algn="l">
              <a:lnSpc>
                <a:spcPts val="4059"/>
              </a:lnSpc>
            </a:pPr>
            <a:r>
              <a:rPr lang="en-US" sz="2899">
                <a:solidFill>
                  <a:srgbClr val="F8F0DE"/>
                </a:solidFill>
                <a:latin typeface="Neue Machina Light"/>
                <a:ea typeface="Neue Machina Light"/>
                <a:cs typeface="Neue Machina Light"/>
                <a:sym typeface="Neue Machina Light"/>
              </a:rPr>
              <a:t>BY ALI JAAFAR </a:t>
            </a:r>
          </a:p>
        </p:txBody>
      </p:sp>
      <p:grpSp>
        <p:nvGrpSpPr>
          <p:cNvPr name="Group 3" id="3"/>
          <p:cNvGrpSpPr/>
          <p:nvPr/>
        </p:nvGrpSpPr>
        <p:grpSpPr>
          <a:xfrm rot="0">
            <a:off x="1589822" y="7087944"/>
            <a:ext cx="15108356" cy="971550"/>
            <a:chOff x="0" y="0"/>
            <a:chExt cx="20144475" cy="1295400"/>
          </a:xfrm>
        </p:grpSpPr>
        <p:sp>
          <p:nvSpPr>
            <p:cNvPr name="TextBox 4" id="4"/>
            <p:cNvSpPr txBox="true"/>
            <p:nvPr/>
          </p:nvSpPr>
          <p:spPr>
            <a:xfrm rot="0">
              <a:off x="0" y="-66675"/>
              <a:ext cx="11104446" cy="1362075"/>
            </a:xfrm>
            <a:prstGeom prst="rect">
              <a:avLst/>
            </a:prstGeom>
          </p:spPr>
          <p:txBody>
            <a:bodyPr anchor="t" rtlCol="false" tIns="0" lIns="0" bIns="0" rIns="0">
              <a:spAutoFit/>
            </a:bodyPr>
            <a:lstStyle/>
            <a:p>
              <a:pPr algn="l">
                <a:lnSpc>
                  <a:spcPts val="7679"/>
                </a:lnSpc>
              </a:pPr>
            </a:p>
          </p:txBody>
        </p:sp>
        <p:sp>
          <p:nvSpPr>
            <p:cNvPr name="TextBox 5" id="5"/>
            <p:cNvSpPr txBox="true"/>
            <p:nvPr/>
          </p:nvSpPr>
          <p:spPr>
            <a:xfrm rot="0">
              <a:off x="13370195" y="276225"/>
              <a:ext cx="6774280" cy="733425"/>
            </a:xfrm>
            <a:prstGeom prst="rect">
              <a:avLst/>
            </a:prstGeom>
          </p:spPr>
          <p:txBody>
            <a:bodyPr anchor="t" rtlCol="false" tIns="0" lIns="0" bIns="0" rIns="0">
              <a:spAutoFit/>
            </a:bodyPr>
            <a:lstStyle/>
            <a:p>
              <a:pPr algn="r">
                <a:lnSpc>
                  <a:spcPts val="4320"/>
                </a:lnSpc>
              </a:pPr>
            </a:p>
          </p:txBody>
        </p:sp>
      </p:grpSp>
      <p:sp>
        <p:nvSpPr>
          <p:cNvPr name="Freeform 6" id="6"/>
          <p:cNvSpPr/>
          <p:nvPr/>
        </p:nvSpPr>
        <p:spPr>
          <a:xfrm flipH="false" flipV="false" rot="0">
            <a:off x="-4068548" y="-848191"/>
            <a:ext cx="25376374" cy="13711407"/>
          </a:xfrm>
          <a:custGeom>
            <a:avLst/>
            <a:gdLst/>
            <a:ahLst/>
            <a:cxnLst/>
            <a:rect r="r" b="b" t="t" l="l"/>
            <a:pathLst>
              <a:path h="13711407" w="25376374">
                <a:moveTo>
                  <a:pt x="0" y="0"/>
                </a:moveTo>
                <a:lnTo>
                  <a:pt x="25376374" y="0"/>
                </a:lnTo>
                <a:lnTo>
                  <a:pt x="25376374" y="13711407"/>
                </a:lnTo>
                <a:lnTo>
                  <a:pt x="0" y="13711407"/>
                </a:lnTo>
                <a:lnTo>
                  <a:pt x="0" y="0"/>
                </a:lnTo>
                <a:close/>
              </a:path>
            </a:pathLst>
          </a:custGeom>
          <a:blipFill>
            <a:blip r:embed="rId2">
              <a:alphaModFix amt="43999"/>
            </a:blip>
            <a:stretch>
              <a:fillRect l="0" t="-4146" r="0" b="0"/>
            </a:stretch>
          </a:blipFill>
        </p:spPr>
      </p:sp>
      <p:sp>
        <p:nvSpPr>
          <p:cNvPr name="TextBox 7" id="7"/>
          <p:cNvSpPr txBox="true"/>
          <p:nvPr/>
        </p:nvSpPr>
        <p:spPr>
          <a:xfrm rot="0">
            <a:off x="1226406" y="6257602"/>
            <a:ext cx="6028358" cy="561975"/>
          </a:xfrm>
          <a:prstGeom prst="rect">
            <a:avLst/>
          </a:prstGeom>
        </p:spPr>
        <p:txBody>
          <a:bodyPr anchor="t" rtlCol="false" tIns="0" lIns="0" bIns="0" rIns="0">
            <a:spAutoFit/>
          </a:bodyPr>
          <a:lstStyle/>
          <a:p>
            <a:pPr algn="ctr">
              <a:lnSpc>
                <a:spcPts val="4199"/>
              </a:lnSpc>
              <a:spcBef>
                <a:spcPct val="0"/>
              </a:spcBef>
            </a:pPr>
            <a:r>
              <a:rPr lang="en-US" sz="3499">
                <a:solidFill>
                  <a:srgbClr val="B4B4B4"/>
                </a:solidFill>
                <a:latin typeface="Horizon"/>
                <a:ea typeface="Horizon"/>
                <a:cs typeface="Horizon"/>
                <a:sym typeface="Horizon"/>
              </a:rPr>
              <a:t>capstone mock </a:t>
            </a:r>
          </a:p>
        </p:txBody>
      </p:sp>
      <p:sp>
        <p:nvSpPr>
          <p:cNvPr name="TextBox 8" id="8"/>
          <p:cNvSpPr txBox="true"/>
          <p:nvPr/>
        </p:nvSpPr>
        <p:spPr>
          <a:xfrm rot="0">
            <a:off x="5104730" y="6704722"/>
            <a:ext cx="11781458" cy="1566544"/>
          </a:xfrm>
          <a:prstGeom prst="rect">
            <a:avLst/>
          </a:prstGeom>
        </p:spPr>
        <p:txBody>
          <a:bodyPr anchor="t" rtlCol="false" tIns="0" lIns="0" bIns="0" rIns="0">
            <a:spAutoFit/>
          </a:bodyPr>
          <a:lstStyle/>
          <a:p>
            <a:pPr algn="ctr">
              <a:lnSpc>
                <a:spcPts val="12880"/>
              </a:lnSpc>
            </a:pPr>
            <a:r>
              <a:rPr lang="en-US" sz="9200" b="true">
                <a:solidFill>
                  <a:srgbClr val="D9D9D9"/>
                </a:solidFill>
                <a:latin typeface="Canva Sans Bold"/>
                <a:ea typeface="Canva Sans Bold"/>
                <a:cs typeface="Canva Sans Bold"/>
                <a:sym typeface="Canva Sans Bold"/>
              </a:rPr>
              <a:t>F1- Lap time analysis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0" y="342900"/>
            <a:ext cx="18288000" cy="9601200"/>
          </a:xfrm>
          <a:custGeom>
            <a:avLst/>
            <a:gdLst/>
            <a:ahLst/>
            <a:cxnLst/>
            <a:rect r="r" b="b" t="t" l="l"/>
            <a:pathLst>
              <a:path h="9601200" w="18288000">
                <a:moveTo>
                  <a:pt x="0" y="0"/>
                </a:moveTo>
                <a:lnTo>
                  <a:pt x="18288000" y="0"/>
                </a:lnTo>
                <a:lnTo>
                  <a:pt x="18288000" y="9601200"/>
                </a:lnTo>
                <a:lnTo>
                  <a:pt x="0" y="9601200"/>
                </a:lnTo>
                <a:lnTo>
                  <a:pt x="0" y="0"/>
                </a:lnTo>
                <a:close/>
              </a:path>
            </a:pathLst>
          </a:custGeom>
          <a:blipFill>
            <a:blip r:embed="rId2">
              <a:alphaModFix amt="19999"/>
            </a:blip>
            <a:stretch>
              <a:fillRect l="0" t="0" r="0" b="0"/>
            </a:stretch>
          </a:blipFill>
        </p:spPr>
      </p:sp>
      <p:sp>
        <p:nvSpPr>
          <p:cNvPr name="TextBox 3" id="3"/>
          <p:cNvSpPr txBox="true"/>
          <p:nvPr/>
        </p:nvSpPr>
        <p:spPr>
          <a:xfrm rot="0">
            <a:off x="6074420" y="2617996"/>
            <a:ext cx="6139160" cy="1566544"/>
          </a:xfrm>
          <a:prstGeom prst="rect">
            <a:avLst/>
          </a:prstGeom>
        </p:spPr>
        <p:txBody>
          <a:bodyPr anchor="t" rtlCol="false" tIns="0" lIns="0" bIns="0" rIns="0">
            <a:spAutoFit/>
          </a:bodyPr>
          <a:lstStyle/>
          <a:p>
            <a:pPr algn="ctr">
              <a:lnSpc>
                <a:spcPts val="12880"/>
              </a:lnSpc>
            </a:pPr>
            <a:r>
              <a:rPr lang="en-US" sz="9200" b="true">
                <a:solidFill>
                  <a:srgbClr val="B4B4B4"/>
                </a:solidFill>
                <a:latin typeface="Canva Sans Bold"/>
                <a:ea typeface="Canva Sans Bold"/>
                <a:cs typeface="Canva Sans Bold"/>
                <a:sym typeface="Canva Sans Bold"/>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4803438" y="-2533542"/>
            <a:ext cx="6237922" cy="6461125"/>
          </a:xfrm>
          <a:custGeom>
            <a:avLst/>
            <a:gdLst/>
            <a:ahLst/>
            <a:cxnLst/>
            <a:rect r="r" b="b" t="t" l="l"/>
            <a:pathLst>
              <a:path h="6461125" w="6237922">
                <a:moveTo>
                  <a:pt x="0" y="0"/>
                </a:moveTo>
                <a:lnTo>
                  <a:pt x="6237922" y="0"/>
                </a:lnTo>
                <a:lnTo>
                  <a:pt x="6237922" y="6461125"/>
                </a:lnTo>
                <a:lnTo>
                  <a:pt x="0" y="6461125"/>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4803438" y="3825875"/>
            <a:ext cx="6237922" cy="6461125"/>
          </a:xfrm>
          <a:custGeom>
            <a:avLst/>
            <a:gdLst/>
            <a:ahLst/>
            <a:cxnLst/>
            <a:rect r="r" b="b" t="t" l="l"/>
            <a:pathLst>
              <a:path h="6461125" w="6237922">
                <a:moveTo>
                  <a:pt x="0" y="0"/>
                </a:moveTo>
                <a:lnTo>
                  <a:pt x="6237922" y="0"/>
                </a:lnTo>
                <a:lnTo>
                  <a:pt x="6237922" y="6461125"/>
                </a:lnTo>
                <a:lnTo>
                  <a:pt x="0" y="6461125"/>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0"/>
            <a:ext cx="18288000" cy="10279380"/>
          </a:xfrm>
          <a:custGeom>
            <a:avLst/>
            <a:gdLst/>
            <a:ahLst/>
            <a:cxnLst/>
            <a:rect r="r" b="b" t="t" l="l"/>
            <a:pathLst>
              <a:path h="10279380" w="18288000">
                <a:moveTo>
                  <a:pt x="0" y="0"/>
                </a:moveTo>
                <a:lnTo>
                  <a:pt x="18288000" y="0"/>
                </a:lnTo>
                <a:lnTo>
                  <a:pt x="18288000" y="10279380"/>
                </a:lnTo>
                <a:lnTo>
                  <a:pt x="0" y="10279380"/>
                </a:lnTo>
                <a:lnTo>
                  <a:pt x="0" y="0"/>
                </a:lnTo>
                <a:close/>
              </a:path>
            </a:pathLst>
          </a:custGeom>
          <a:blipFill>
            <a:blip r:embed="rId4">
              <a:alphaModFix amt="7999"/>
            </a:blip>
            <a:stretch>
              <a:fillRect l="0" t="0" r="0" b="0"/>
            </a:stretch>
          </a:blipFill>
        </p:spPr>
      </p:sp>
      <p:sp>
        <p:nvSpPr>
          <p:cNvPr name="TextBox 5" id="5"/>
          <p:cNvSpPr txBox="true"/>
          <p:nvPr/>
        </p:nvSpPr>
        <p:spPr>
          <a:xfrm rot="0">
            <a:off x="7411293" y="8934767"/>
            <a:ext cx="7392144" cy="580390"/>
          </a:xfrm>
          <a:prstGeom prst="rect">
            <a:avLst/>
          </a:prstGeom>
        </p:spPr>
        <p:txBody>
          <a:bodyPr anchor="t" rtlCol="false" tIns="0" lIns="0" bIns="0" rIns="0">
            <a:spAutoFit/>
          </a:bodyPr>
          <a:lstStyle/>
          <a:p>
            <a:pPr algn="ctr">
              <a:lnSpc>
                <a:spcPts val="4759"/>
              </a:lnSpc>
            </a:pPr>
            <a:r>
              <a:rPr lang="en-US" sz="3399">
                <a:solidFill>
                  <a:srgbClr val="B4B4B4"/>
                </a:solidFill>
                <a:latin typeface="Canva Sans"/>
                <a:ea typeface="Canva Sans"/>
                <a:cs typeface="Canva Sans"/>
                <a:sym typeface="Canva Sans"/>
              </a:rPr>
              <a:t>“How </a:t>
            </a:r>
            <a:r>
              <a:rPr lang="en-US" sz="3399">
                <a:solidFill>
                  <a:srgbClr val="B4B4B4"/>
                </a:solidFill>
                <a:latin typeface="Canva Sans"/>
                <a:ea typeface="Canva Sans"/>
                <a:cs typeface="Canva Sans"/>
                <a:sym typeface="Canva Sans"/>
              </a:rPr>
              <a:t>do conditions shape results?”</a:t>
            </a:r>
          </a:p>
        </p:txBody>
      </p:sp>
      <p:sp>
        <p:nvSpPr>
          <p:cNvPr name="TextBox 6" id="6"/>
          <p:cNvSpPr txBox="true"/>
          <p:nvPr/>
        </p:nvSpPr>
        <p:spPr>
          <a:xfrm rot="0">
            <a:off x="4102062" y="61651"/>
            <a:ext cx="9058796"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Problem</a:t>
            </a:r>
            <a:r>
              <a:rPr lang="en-US" b="true" sz="7389">
                <a:solidFill>
                  <a:srgbClr val="B4B4B4"/>
                </a:solidFill>
                <a:latin typeface="Canva Sans Bold"/>
                <a:ea typeface="Canva Sans Bold"/>
                <a:cs typeface="Canva Sans Bold"/>
                <a:sym typeface="Canva Sans Bold"/>
              </a:rPr>
              <a:t> statement </a:t>
            </a:r>
          </a:p>
        </p:txBody>
      </p:sp>
      <p:sp>
        <p:nvSpPr>
          <p:cNvPr name="TextBox 7" id="7"/>
          <p:cNvSpPr txBox="true"/>
          <p:nvPr/>
        </p:nvSpPr>
        <p:spPr>
          <a:xfrm rot="0">
            <a:off x="1037614" y="3215183"/>
            <a:ext cx="16212772" cy="2824355"/>
          </a:xfrm>
          <a:prstGeom prst="rect">
            <a:avLst/>
          </a:prstGeom>
        </p:spPr>
        <p:txBody>
          <a:bodyPr anchor="t" rtlCol="false" tIns="0" lIns="0" bIns="0" rIns="0">
            <a:spAutoFit/>
          </a:bodyPr>
          <a:lstStyle/>
          <a:p>
            <a:pPr algn="l">
              <a:lnSpc>
                <a:spcPts val="3232"/>
              </a:lnSpc>
            </a:pPr>
            <a:r>
              <a:rPr lang="en-US" sz="2308" b="true">
                <a:solidFill>
                  <a:srgbClr val="B4B4B4"/>
                </a:solidFill>
                <a:latin typeface="Canva Sans Bold"/>
                <a:ea typeface="Canva Sans Bold"/>
                <a:cs typeface="Canva Sans Bold"/>
                <a:sym typeface="Canva Sans Bold"/>
              </a:rPr>
              <a:t>Race results alone often fail to explain the dynamics that shape a Grand Prix. While lap-time data captures the pace an</a:t>
            </a:r>
            <a:r>
              <a:rPr lang="en-US" b="true" sz="2308">
                <a:solidFill>
                  <a:srgbClr val="B4B4B4"/>
                </a:solidFill>
                <a:latin typeface="Canva Sans Bold"/>
                <a:ea typeface="Canva Sans Bold"/>
                <a:cs typeface="Canva Sans Bold"/>
                <a:sym typeface="Canva Sans Bold"/>
              </a:rPr>
              <a:t>d performance of every driver across a race, it is rarely analyzed in depth to uncover why outcomes unfold the way they do. Without this deeper view, race control operators, officials, analysts lack critical insight into the patterns of driver performance, the impact of weather, and the relationship between starting and finishing positions.</a:t>
            </a:r>
          </a:p>
          <a:p>
            <a:pPr algn="l">
              <a:lnSpc>
                <a:spcPts val="3232"/>
              </a:lnSpc>
            </a:pPr>
            <a:r>
              <a:rPr lang="en-US" b="true" sz="2308">
                <a:solidFill>
                  <a:srgbClr val="B4B4B4"/>
                </a:solidFill>
                <a:latin typeface="Canva Sans Bold"/>
                <a:ea typeface="Canva Sans Bold"/>
                <a:cs typeface="Canva Sans Bold"/>
                <a:sym typeface="Canva Sans Bold"/>
              </a:rPr>
              <a:t>and most importantly is what is the main thing that make one driver is champion over a nother </a:t>
            </a:r>
          </a:p>
          <a:p>
            <a:pPr algn="l">
              <a:lnSpc>
                <a:spcPts val="3232"/>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13836297" y="3544888"/>
            <a:ext cx="6240335" cy="2916237"/>
            <a:chOff x="0" y="0"/>
            <a:chExt cx="8320447" cy="3888317"/>
          </a:xfrm>
        </p:grpSpPr>
        <p:sp>
          <p:nvSpPr>
            <p:cNvPr name="Freeform 3" id="3"/>
            <p:cNvSpPr/>
            <p:nvPr/>
          </p:nvSpPr>
          <p:spPr>
            <a:xfrm flipH="false" flipV="false" rot="0">
              <a:off x="2502387"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004774"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0"/>
              <a:ext cx="3315674" cy="3888317"/>
            </a:xfrm>
            <a:custGeom>
              <a:avLst/>
              <a:gdLst/>
              <a:ahLst/>
              <a:cxnLst/>
              <a:rect r="r" b="b" t="t" l="l"/>
              <a:pathLst>
                <a:path h="3888317" w="3315674">
                  <a:moveTo>
                    <a:pt x="0" y="0"/>
                  </a:moveTo>
                  <a:lnTo>
                    <a:pt x="3315674" y="0"/>
                  </a:lnTo>
                  <a:lnTo>
                    <a:pt x="3315674"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2755773" y="-1285081"/>
            <a:ext cx="6240335" cy="2916237"/>
            <a:chOff x="0" y="0"/>
            <a:chExt cx="8320447" cy="3888317"/>
          </a:xfrm>
        </p:grpSpPr>
        <p:sp>
          <p:nvSpPr>
            <p:cNvPr name="Freeform 7" id="7"/>
            <p:cNvSpPr/>
            <p:nvPr/>
          </p:nvSpPr>
          <p:spPr>
            <a:xfrm flipH="false" flipV="false" rot="0">
              <a:off x="2502387"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5004774"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0"/>
              <a:ext cx="3315674" cy="3888317"/>
            </a:xfrm>
            <a:custGeom>
              <a:avLst/>
              <a:gdLst/>
              <a:ahLst/>
              <a:cxnLst/>
              <a:rect r="r" b="b" t="t" l="l"/>
              <a:pathLst>
                <a:path h="3888317" w="3315674">
                  <a:moveTo>
                    <a:pt x="0" y="0"/>
                  </a:moveTo>
                  <a:lnTo>
                    <a:pt x="3315674" y="0"/>
                  </a:lnTo>
                  <a:lnTo>
                    <a:pt x="3315674"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10" id="10"/>
          <p:cNvSpPr/>
          <p:nvPr/>
        </p:nvSpPr>
        <p:spPr>
          <a:xfrm flipH="false" flipV="false" rot="0">
            <a:off x="-114382" y="0"/>
            <a:ext cx="18402382" cy="10351340"/>
          </a:xfrm>
          <a:custGeom>
            <a:avLst/>
            <a:gdLst/>
            <a:ahLst/>
            <a:cxnLst/>
            <a:rect r="r" b="b" t="t" l="l"/>
            <a:pathLst>
              <a:path h="10351340" w="18402382">
                <a:moveTo>
                  <a:pt x="0" y="0"/>
                </a:moveTo>
                <a:lnTo>
                  <a:pt x="18402382" y="0"/>
                </a:lnTo>
                <a:lnTo>
                  <a:pt x="18402382" y="10351340"/>
                </a:lnTo>
                <a:lnTo>
                  <a:pt x="0" y="10351340"/>
                </a:lnTo>
                <a:lnTo>
                  <a:pt x="0" y="0"/>
                </a:lnTo>
                <a:close/>
              </a:path>
            </a:pathLst>
          </a:custGeom>
          <a:blipFill>
            <a:blip r:embed="rId4">
              <a:alphaModFix amt="9999"/>
            </a:blip>
            <a:stretch>
              <a:fillRect l="0" t="0" r="0" b="0"/>
            </a:stretch>
          </a:blipFill>
        </p:spPr>
      </p:sp>
      <p:sp>
        <p:nvSpPr>
          <p:cNvPr name="TextBox 11" id="11"/>
          <p:cNvSpPr txBox="true"/>
          <p:nvPr/>
        </p:nvSpPr>
        <p:spPr>
          <a:xfrm rot="0">
            <a:off x="4130948" y="327215"/>
            <a:ext cx="10026104" cy="1260094"/>
          </a:xfrm>
          <a:prstGeom prst="rect">
            <a:avLst/>
          </a:prstGeom>
        </p:spPr>
        <p:txBody>
          <a:bodyPr anchor="t" rtlCol="false" tIns="0" lIns="0" bIns="0" rIns="0">
            <a:spAutoFit/>
          </a:bodyPr>
          <a:lstStyle/>
          <a:p>
            <a:pPr algn="ctr">
              <a:lnSpc>
                <a:spcPts val="10345"/>
              </a:lnSpc>
            </a:pPr>
            <a:r>
              <a:rPr lang="en-US" b="true" sz="7389">
                <a:solidFill>
                  <a:srgbClr val="B4B4B4"/>
                </a:solidFill>
                <a:latin typeface="Canva Sans Bold"/>
                <a:ea typeface="Canva Sans Bold"/>
                <a:cs typeface="Canva Sans Bold"/>
                <a:sym typeface="Canva Sans Bold"/>
              </a:rPr>
              <a:t>What I </a:t>
            </a:r>
            <a:r>
              <a:rPr lang="en-US" b="true" sz="7389">
                <a:solidFill>
                  <a:srgbClr val="B4B4B4"/>
                </a:solidFill>
                <a:latin typeface="Canva Sans Bold"/>
                <a:ea typeface="Canva Sans Bold"/>
                <a:cs typeface="Canva Sans Bold"/>
                <a:sym typeface="Canva Sans Bold"/>
              </a:rPr>
              <a:t>Aim to Achieve</a:t>
            </a:r>
          </a:p>
        </p:txBody>
      </p:sp>
      <p:sp>
        <p:nvSpPr>
          <p:cNvPr name="TextBox 12" id="12"/>
          <p:cNvSpPr txBox="true"/>
          <p:nvPr/>
        </p:nvSpPr>
        <p:spPr>
          <a:xfrm rot="0">
            <a:off x="1028700" y="3697065"/>
            <a:ext cx="12942659" cy="2738352"/>
          </a:xfrm>
          <a:prstGeom prst="rect">
            <a:avLst/>
          </a:prstGeom>
        </p:spPr>
        <p:txBody>
          <a:bodyPr anchor="t" rtlCol="false" tIns="0" lIns="0" bIns="0" rIns="0">
            <a:spAutoFit/>
          </a:bodyPr>
          <a:lstStyle/>
          <a:p>
            <a:pPr algn="l">
              <a:lnSpc>
                <a:spcPts val="3631"/>
              </a:lnSpc>
            </a:pPr>
            <a:r>
              <a:rPr lang="en-US" sz="2594" b="true">
                <a:solidFill>
                  <a:srgbClr val="B4B4B4"/>
                </a:solidFill>
                <a:latin typeface="Canva Sans Bold"/>
                <a:ea typeface="Canva Sans Bold"/>
                <a:cs typeface="Canva Sans Bold"/>
                <a:sym typeface="Canva Sans Bold"/>
              </a:rPr>
              <a:t>This project uses det</a:t>
            </a:r>
            <a:r>
              <a:rPr lang="en-US" sz="2594" b="true">
                <a:solidFill>
                  <a:srgbClr val="B4B4B4"/>
                </a:solidFill>
                <a:latin typeface="Canva Sans Bold"/>
                <a:ea typeface="Canva Sans Bold"/>
                <a:cs typeface="Canva Sans Bold"/>
                <a:sym typeface="Canva Sans Bold"/>
              </a:rPr>
              <a:t>ailed lap-time analysis—augmented with finishing position, starting position, weather, and winner context—to go beyond final results and reveal the hidden performance stories of each race. The aim is to provide actionable insights for</a:t>
            </a:r>
          </a:p>
          <a:p>
            <a:pPr algn="l">
              <a:lnSpc>
                <a:spcPts val="3631"/>
              </a:lnSpc>
            </a:pPr>
          </a:p>
          <a:p>
            <a:pPr algn="l">
              <a:lnSpc>
                <a:spcPts val="3631"/>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8999"/>
            </a:blip>
            <a:stretch>
              <a:fillRect l="0" t="-9377" r="0" b="-9377"/>
            </a:stretch>
          </a:blipFill>
        </p:spPr>
      </p:sp>
      <p:sp>
        <p:nvSpPr>
          <p:cNvPr name="TextBox 3" id="3"/>
          <p:cNvSpPr txBox="true"/>
          <p:nvPr/>
        </p:nvSpPr>
        <p:spPr>
          <a:xfrm rot="0">
            <a:off x="5479909" y="327811"/>
            <a:ext cx="7328182" cy="1258903"/>
          </a:xfrm>
          <a:prstGeom prst="rect">
            <a:avLst/>
          </a:prstGeom>
        </p:spPr>
        <p:txBody>
          <a:bodyPr anchor="t" rtlCol="false" tIns="0" lIns="0" bIns="0" rIns="0">
            <a:spAutoFit/>
          </a:bodyPr>
          <a:lstStyle/>
          <a:p>
            <a:pPr algn="ctr">
              <a:lnSpc>
                <a:spcPts val="10343"/>
              </a:lnSpc>
            </a:pPr>
            <a:r>
              <a:rPr lang="en-US" sz="7388" b="true">
                <a:solidFill>
                  <a:srgbClr val="B4B4B4"/>
                </a:solidFill>
                <a:latin typeface="Canva Sans Bold"/>
                <a:ea typeface="Canva Sans Bold"/>
                <a:cs typeface="Canva Sans Bold"/>
                <a:sym typeface="Canva Sans Bold"/>
              </a:rPr>
              <a:t>Who</a:t>
            </a:r>
            <a:r>
              <a:rPr lang="en-US" b="true" sz="7388">
                <a:solidFill>
                  <a:srgbClr val="B4B4B4"/>
                </a:solidFill>
                <a:latin typeface="Canva Sans Bold"/>
                <a:ea typeface="Canva Sans Bold"/>
                <a:cs typeface="Canva Sans Bold"/>
                <a:sym typeface="Canva Sans Bold"/>
              </a:rPr>
              <a:t> is This For?</a:t>
            </a:r>
          </a:p>
        </p:txBody>
      </p:sp>
      <p:sp>
        <p:nvSpPr>
          <p:cNvPr name="TextBox 4" id="4"/>
          <p:cNvSpPr txBox="true"/>
          <p:nvPr/>
        </p:nvSpPr>
        <p:spPr>
          <a:xfrm rot="0">
            <a:off x="1028700" y="3667445"/>
            <a:ext cx="9901115" cy="3206742"/>
          </a:xfrm>
          <a:prstGeom prst="rect">
            <a:avLst/>
          </a:prstGeom>
        </p:spPr>
        <p:txBody>
          <a:bodyPr anchor="t" rtlCol="false" tIns="0" lIns="0" bIns="0" rIns="0">
            <a:spAutoFit/>
          </a:bodyPr>
          <a:lstStyle/>
          <a:p>
            <a:pPr algn="l" marL="791565" indent="-395783" lvl="1">
              <a:lnSpc>
                <a:spcPts val="5132"/>
              </a:lnSpc>
              <a:buFont typeface="Arial"/>
              <a:buChar char="•"/>
            </a:pPr>
            <a:r>
              <a:rPr lang="en-US" b="true" sz="3666">
                <a:solidFill>
                  <a:srgbClr val="B4B4B4"/>
                </a:solidFill>
                <a:latin typeface="Canva Sans Bold"/>
                <a:ea typeface="Canva Sans Bold"/>
                <a:cs typeface="Canva Sans Bold"/>
                <a:sym typeface="Canva Sans Bold"/>
              </a:rPr>
              <a:t> Race Stewards &amp; Sporting Officials (FIA)</a:t>
            </a:r>
          </a:p>
          <a:p>
            <a:pPr algn="l" marL="791565" indent="-395783" lvl="1">
              <a:lnSpc>
                <a:spcPts val="5132"/>
              </a:lnSpc>
              <a:buFont typeface="Arial"/>
              <a:buChar char="•"/>
            </a:pPr>
            <a:r>
              <a:rPr lang="en-US" b="true" sz="3666">
                <a:solidFill>
                  <a:srgbClr val="B4B4B4"/>
                </a:solidFill>
                <a:latin typeface="Canva Sans Bold"/>
                <a:ea typeface="Canva Sans Bold"/>
                <a:cs typeface="Canva Sans Bold"/>
                <a:sym typeface="Canva Sans Bold"/>
              </a:rPr>
              <a:t>race control operators</a:t>
            </a:r>
          </a:p>
          <a:p>
            <a:pPr algn="l" marL="791565" indent="-395783" lvl="1">
              <a:lnSpc>
                <a:spcPts val="5132"/>
              </a:lnSpc>
              <a:buFont typeface="Arial"/>
              <a:buChar char="•"/>
            </a:pPr>
            <a:r>
              <a:rPr lang="en-US" b="true" sz="3666">
                <a:solidFill>
                  <a:srgbClr val="B4B4B4"/>
                </a:solidFill>
                <a:latin typeface="Canva Sans Bold"/>
                <a:ea typeface="Canva Sans Bold"/>
                <a:cs typeface="Canva Sans Bold"/>
                <a:sym typeface="Canva Sans Bold"/>
              </a:rPr>
              <a:t> Motorsport Analysts </a:t>
            </a:r>
          </a:p>
          <a:p>
            <a:pPr algn="l" marL="791565" indent="-395783" lvl="1">
              <a:lnSpc>
                <a:spcPts val="5132"/>
              </a:lnSpc>
              <a:buFont typeface="Arial"/>
              <a:buChar char="•"/>
            </a:pPr>
            <a:r>
              <a:rPr lang="en-US" b="true" sz="3666">
                <a:solidFill>
                  <a:srgbClr val="B4B4B4"/>
                </a:solidFill>
                <a:latin typeface="Canva Sans Bold"/>
                <a:ea typeface="Canva Sans Bold"/>
                <a:cs typeface="Canva Sans Bold"/>
                <a:sym typeface="Canva Sans Bold"/>
              </a:rPr>
              <a:t> New Fans </a:t>
            </a:r>
          </a:p>
          <a:p>
            <a:pPr algn="l">
              <a:lnSpc>
                <a:spcPts val="513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777275" y="129191"/>
            <a:ext cx="4363545" cy="2916237"/>
            <a:chOff x="0" y="0"/>
            <a:chExt cx="5818060" cy="3888317"/>
          </a:xfrm>
        </p:grpSpPr>
        <p:sp>
          <p:nvSpPr>
            <p:cNvPr name="Freeform 3" id="3"/>
            <p:cNvSpPr/>
            <p:nvPr/>
          </p:nvSpPr>
          <p:spPr>
            <a:xfrm flipH="false" flipV="false" rot="0">
              <a:off x="0" y="0"/>
              <a:ext cx="3315674" cy="3888317"/>
            </a:xfrm>
            <a:custGeom>
              <a:avLst/>
              <a:gdLst/>
              <a:ahLst/>
              <a:cxnLst/>
              <a:rect r="r" b="b" t="t" l="l"/>
              <a:pathLst>
                <a:path h="3888317" w="3315674">
                  <a:moveTo>
                    <a:pt x="0" y="0"/>
                  </a:moveTo>
                  <a:lnTo>
                    <a:pt x="3315674" y="0"/>
                  </a:lnTo>
                  <a:lnTo>
                    <a:pt x="3315674"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502387"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4963264" y="7192059"/>
            <a:ext cx="6240335" cy="2916237"/>
            <a:chOff x="0" y="0"/>
            <a:chExt cx="8320447" cy="3888317"/>
          </a:xfrm>
        </p:grpSpPr>
        <p:sp>
          <p:nvSpPr>
            <p:cNvPr name="Freeform 6" id="6"/>
            <p:cNvSpPr/>
            <p:nvPr/>
          </p:nvSpPr>
          <p:spPr>
            <a:xfrm flipH="false" flipV="false" rot="0">
              <a:off x="2502387"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004774" y="0"/>
              <a:ext cx="3315674" cy="3888317"/>
            </a:xfrm>
            <a:custGeom>
              <a:avLst/>
              <a:gdLst/>
              <a:ahLst/>
              <a:cxnLst/>
              <a:rect r="r" b="b" t="t" l="l"/>
              <a:pathLst>
                <a:path h="3888317" w="3315674">
                  <a:moveTo>
                    <a:pt x="0" y="0"/>
                  </a:moveTo>
                  <a:lnTo>
                    <a:pt x="3315673" y="0"/>
                  </a:lnTo>
                  <a:lnTo>
                    <a:pt x="3315673"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0"/>
              <a:ext cx="3315674" cy="3888317"/>
            </a:xfrm>
            <a:custGeom>
              <a:avLst/>
              <a:gdLst/>
              <a:ahLst/>
              <a:cxnLst/>
              <a:rect r="r" b="b" t="t" l="l"/>
              <a:pathLst>
                <a:path h="3888317" w="3315674">
                  <a:moveTo>
                    <a:pt x="0" y="0"/>
                  </a:moveTo>
                  <a:lnTo>
                    <a:pt x="3315674" y="0"/>
                  </a:lnTo>
                  <a:lnTo>
                    <a:pt x="3315674" y="3888317"/>
                  </a:lnTo>
                  <a:lnTo>
                    <a:pt x="0" y="38883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44767" y="-334183"/>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4">
              <a:alphaModFix amt="10999"/>
            </a:blip>
            <a:stretch>
              <a:fillRect l="0" t="0" r="0" b="0"/>
            </a:stretch>
          </a:blipFill>
        </p:spPr>
      </p:sp>
      <p:sp>
        <p:nvSpPr>
          <p:cNvPr name="TextBox 10" id="10"/>
          <p:cNvSpPr txBox="true"/>
          <p:nvPr/>
        </p:nvSpPr>
        <p:spPr>
          <a:xfrm rot="0">
            <a:off x="4955344" y="327215"/>
            <a:ext cx="8377312" cy="1260094"/>
          </a:xfrm>
          <a:prstGeom prst="rect">
            <a:avLst/>
          </a:prstGeom>
        </p:spPr>
        <p:txBody>
          <a:bodyPr anchor="t" rtlCol="false" tIns="0" lIns="0" bIns="0" rIns="0">
            <a:spAutoFit/>
          </a:bodyPr>
          <a:lstStyle/>
          <a:p>
            <a:pPr algn="ctr">
              <a:lnSpc>
                <a:spcPts val="10345"/>
              </a:lnSpc>
            </a:pPr>
            <a:r>
              <a:rPr lang="en-US" b="true" sz="7389">
                <a:solidFill>
                  <a:srgbClr val="B4B4B4"/>
                </a:solidFill>
                <a:latin typeface="Canva Sans Bold"/>
                <a:ea typeface="Canva Sans Bold"/>
                <a:cs typeface="Canva Sans Bold"/>
                <a:sym typeface="Canva Sans Bold"/>
              </a:rPr>
              <a:t>About the Dataset</a:t>
            </a:r>
          </a:p>
        </p:txBody>
      </p:sp>
      <p:sp>
        <p:nvSpPr>
          <p:cNvPr name="TextBox 11" id="11"/>
          <p:cNvSpPr txBox="true"/>
          <p:nvPr/>
        </p:nvSpPr>
        <p:spPr>
          <a:xfrm rot="0">
            <a:off x="1028700" y="2988278"/>
            <a:ext cx="17259300" cy="2479239"/>
          </a:xfrm>
          <a:prstGeom prst="rect">
            <a:avLst/>
          </a:prstGeom>
        </p:spPr>
        <p:txBody>
          <a:bodyPr anchor="t" rtlCol="false" tIns="0" lIns="0" bIns="0" rIns="0">
            <a:spAutoFit/>
          </a:bodyPr>
          <a:lstStyle/>
          <a:p>
            <a:pPr algn="l" marL="564111" indent="-282055" lvl="1">
              <a:lnSpc>
                <a:spcPts val="3657"/>
              </a:lnSpc>
              <a:buFont typeface="Arial"/>
              <a:buChar char="•"/>
            </a:pPr>
            <a:r>
              <a:rPr lang="en-US" b="true" sz="2612">
                <a:solidFill>
                  <a:srgbClr val="B4B4B4"/>
                </a:solidFill>
                <a:latin typeface="Canva Sans Bold"/>
                <a:ea typeface="Canva Sans Bold"/>
                <a:cs typeface="Canva Sans Bold"/>
                <a:sym typeface="Canva Sans Bold"/>
              </a:rPr>
              <a:t>Dataset: 2019–2021 F1 lap times (~60k rows).</a:t>
            </a:r>
          </a:p>
          <a:p>
            <a:pPr algn="l" marL="564111" indent="-282055" lvl="1">
              <a:lnSpc>
                <a:spcPts val="3657"/>
              </a:lnSpc>
              <a:buFont typeface="Arial"/>
              <a:buChar char="•"/>
            </a:pPr>
            <a:r>
              <a:rPr lang="en-US" b="true" sz="2612">
                <a:solidFill>
                  <a:srgbClr val="B4B4B4"/>
                </a:solidFill>
                <a:latin typeface="Canva Sans Bold"/>
                <a:ea typeface="Canva Sans Bold"/>
                <a:cs typeface="Canva Sans Bold"/>
                <a:sym typeface="Canva Sans Bold"/>
              </a:rPr>
              <a:t>Key Columns: Driver, Team, Lap Time, Sector Times, Tyre Compound, Weather, starting Position and Finishing position.</a:t>
            </a:r>
          </a:p>
          <a:p>
            <a:pPr algn="l" marL="564111" indent="-282055" lvl="1">
              <a:lnSpc>
                <a:spcPts val="3657"/>
              </a:lnSpc>
              <a:buFont typeface="Arial"/>
              <a:buChar char="•"/>
            </a:pPr>
            <a:r>
              <a:rPr lang="en-US" b="true" sz="2612">
                <a:solidFill>
                  <a:srgbClr val="B4B4B4"/>
                </a:solidFill>
                <a:latin typeface="Canva Sans Bold"/>
                <a:ea typeface="Canva Sans Bold"/>
                <a:cs typeface="Canva Sans Bold"/>
                <a:sym typeface="Canva Sans Bold"/>
              </a:rPr>
              <a:t>ED</a:t>
            </a:r>
            <a:r>
              <a:rPr lang="en-US" b="true" sz="2612">
                <a:solidFill>
                  <a:srgbClr val="B4B4B4"/>
                </a:solidFill>
                <a:latin typeface="Canva Sans Bold"/>
                <a:ea typeface="Canva Sans Bold"/>
                <a:cs typeface="Canva Sans Bold"/>
                <a:sym typeface="Canva Sans Bold"/>
              </a:rPr>
              <a:t>A Findings:</a:t>
            </a:r>
          </a:p>
          <a:p>
            <a:pPr algn="l">
              <a:lnSpc>
                <a:spcPts val="5182"/>
              </a:lnSpc>
            </a:pPr>
          </a:p>
        </p:txBody>
      </p:sp>
      <p:sp>
        <p:nvSpPr>
          <p:cNvPr name="TextBox 12" id="12"/>
          <p:cNvSpPr txBox="true"/>
          <p:nvPr/>
        </p:nvSpPr>
        <p:spPr>
          <a:xfrm rot="0">
            <a:off x="2785641" y="5542636"/>
            <a:ext cx="9420065" cy="2881073"/>
          </a:xfrm>
          <a:prstGeom prst="rect">
            <a:avLst/>
          </a:prstGeom>
        </p:spPr>
        <p:txBody>
          <a:bodyPr anchor="t" rtlCol="false" tIns="0" lIns="0" bIns="0" rIns="0">
            <a:spAutoFit/>
          </a:bodyPr>
          <a:lstStyle/>
          <a:p>
            <a:pPr algn="l" marL="447329" indent="-223665" lvl="1">
              <a:lnSpc>
                <a:spcPts val="2900"/>
              </a:lnSpc>
              <a:buFont typeface="Arial"/>
              <a:buChar char="•"/>
            </a:pPr>
            <a:r>
              <a:rPr lang="en-US" sz="2071">
                <a:solidFill>
                  <a:srgbClr val="B4B4B4"/>
                </a:solidFill>
                <a:latin typeface="Canva Sans"/>
                <a:ea typeface="Canva Sans"/>
                <a:cs typeface="Canva Sans"/>
                <a:sym typeface="Canva Sans"/>
              </a:rPr>
              <a:t>Missing</a:t>
            </a:r>
            <a:r>
              <a:rPr lang="en-US" sz="2071">
                <a:solidFill>
                  <a:srgbClr val="B4B4B4"/>
                </a:solidFill>
                <a:latin typeface="Canva Sans"/>
                <a:ea typeface="Canva Sans"/>
                <a:cs typeface="Canva Sans"/>
                <a:sym typeface="Canva Sans"/>
              </a:rPr>
              <a:t> laps in some races (15 races from 2021).</a:t>
            </a:r>
          </a:p>
          <a:p>
            <a:pPr algn="l" marL="447329" indent="-223665" lvl="1">
              <a:lnSpc>
                <a:spcPts val="2900"/>
              </a:lnSpc>
              <a:buFont typeface="Arial"/>
              <a:buChar char="•"/>
            </a:pPr>
            <a:r>
              <a:rPr lang="en-US" sz="2071">
                <a:solidFill>
                  <a:srgbClr val="B4B4B4"/>
                </a:solidFill>
                <a:latin typeface="Canva Sans"/>
                <a:ea typeface="Canva Sans"/>
                <a:cs typeface="Canva Sans"/>
                <a:sym typeface="Canva Sans"/>
              </a:rPr>
              <a:t>Outliers: DNFs</a:t>
            </a:r>
          </a:p>
          <a:p>
            <a:pPr algn="l" marL="447329" indent="-223665" lvl="1">
              <a:lnSpc>
                <a:spcPts val="2900"/>
              </a:lnSpc>
              <a:buFont typeface="Arial"/>
              <a:buChar char="•"/>
            </a:pPr>
            <a:r>
              <a:rPr lang="en-US" sz="2071">
                <a:solidFill>
                  <a:srgbClr val="B4B4B4"/>
                </a:solidFill>
                <a:latin typeface="Canva Sans"/>
                <a:ea typeface="Canva Sans"/>
                <a:cs typeface="Canva Sans"/>
                <a:sym typeface="Canva Sans"/>
              </a:rPr>
              <a:t>Tire usage patterns: Softs fade after 15–20 laps.</a:t>
            </a:r>
          </a:p>
          <a:p>
            <a:pPr algn="l" marL="447329" indent="-223665" lvl="1">
              <a:lnSpc>
                <a:spcPts val="2900"/>
              </a:lnSpc>
              <a:buFont typeface="Arial"/>
              <a:buChar char="•"/>
            </a:pPr>
            <a:r>
              <a:rPr lang="en-US" sz="2071">
                <a:solidFill>
                  <a:srgbClr val="B4B4B4"/>
                </a:solidFill>
                <a:latin typeface="Canva Sans"/>
                <a:ea typeface="Canva Sans"/>
                <a:cs typeface="Canva Sans"/>
                <a:sym typeface="Canva Sans"/>
              </a:rPr>
              <a:t>Weather grouped: Dry, Wet.</a:t>
            </a:r>
          </a:p>
          <a:p>
            <a:pPr algn="l" marL="447329" indent="-223665" lvl="1">
              <a:lnSpc>
                <a:spcPts val="2900"/>
              </a:lnSpc>
              <a:buFont typeface="Arial"/>
              <a:buChar char="•"/>
            </a:pPr>
            <a:r>
              <a:rPr lang="en-US" sz="2071">
                <a:solidFill>
                  <a:srgbClr val="B4B4B4"/>
                </a:solidFill>
                <a:latin typeface="Canva Sans"/>
                <a:ea typeface="Canva Sans"/>
                <a:cs typeface="Canva Sans"/>
                <a:sym typeface="Canva Sans"/>
              </a:rPr>
              <a:t>New columns: weather, winner, starting position and Finishing Position → enables performance vs result analysis </a:t>
            </a:r>
          </a:p>
          <a:p>
            <a:pPr algn="ctr">
              <a:lnSpc>
                <a:spcPts val="2900"/>
              </a:lnSpc>
            </a:pPr>
          </a:p>
          <a:p>
            <a:pPr algn="ctr">
              <a:lnSpc>
                <a:spcPts val="29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0" y="8884550"/>
            <a:ext cx="18288000" cy="5885411"/>
            <a:chOff x="0" y="0"/>
            <a:chExt cx="24384000" cy="7847215"/>
          </a:xfrm>
        </p:grpSpPr>
        <p:sp>
          <p:nvSpPr>
            <p:cNvPr name="Freeform 3" id="3"/>
            <p:cNvSpPr/>
            <p:nvPr/>
          </p:nvSpPr>
          <p:spPr>
            <a:xfrm flipH="false" flipV="false" rot="-5400000">
              <a:off x="140393" y="-140393"/>
              <a:ext cx="7847215" cy="8128000"/>
            </a:xfrm>
            <a:custGeom>
              <a:avLst/>
              <a:gdLst/>
              <a:ahLst/>
              <a:cxnLst/>
              <a:rect r="r" b="b" t="t" l="l"/>
              <a:pathLst>
                <a:path h="8128000" w="7847215">
                  <a:moveTo>
                    <a:pt x="0" y="0"/>
                  </a:moveTo>
                  <a:lnTo>
                    <a:pt x="7847214" y="0"/>
                  </a:lnTo>
                  <a:lnTo>
                    <a:pt x="7847214" y="8128000"/>
                  </a:lnTo>
                  <a:lnTo>
                    <a:pt x="0" y="812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8268393" y="-140393"/>
              <a:ext cx="7847215" cy="8128000"/>
            </a:xfrm>
            <a:custGeom>
              <a:avLst/>
              <a:gdLst/>
              <a:ahLst/>
              <a:cxnLst/>
              <a:rect r="r" b="b" t="t" l="l"/>
              <a:pathLst>
                <a:path h="8128000" w="7847215">
                  <a:moveTo>
                    <a:pt x="0" y="0"/>
                  </a:moveTo>
                  <a:lnTo>
                    <a:pt x="7847214" y="0"/>
                  </a:lnTo>
                  <a:lnTo>
                    <a:pt x="7847214" y="8128000"/>
                  </a:lnTo>
                  <a:lnTo>
                    <a:pt x="0" y="812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16396393" y="-140393"/>
              <a:ext cx="7847215" cy="8128000"/>
            </a:xfrm>
            <a:custGeom>
              <a:avLst/>
              <a:gdLst/>
              <a:ahLst/>
              <a:cxnLst/>
              <a:rect r="r" b="b" t="t" l="l"/>
              <a:pathLst>
                <a:path h="8128000" w="7847215">
                  <a:moveTo>
                    <a:pt x="0" y="0"/>
                  </a:moveTo>
                  <a:lnTo>
                    <a:pt x="7847214" y="0"/>
                  </a:lnTo>
                  <a:lnTo>
                    <a:pt x="7847214" y="8128000"/>
                  </a:lnTo>
                  <a:lnTo>
                    <a:pt x="0" y="812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6" id="6"/>
          <p:cNvSpPr/>
          <p:nvPr/>
        </p:nvSpPr>
        <p:spPr>
          <a:xfrm flipH="false" flipV="false" rot="0">
            <a:off x="0" y="-1455816"/>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4">
              <a:alphaModFix amt="10999"/>
            </a:blip>
            <a:stretch>
              <a:fillRect l="0" t="0" r="0" b="0"/>
            </a:stretch>
          </a:blipFill>
        </p:spPr>
      </p:sp>
      <p:sp>
        <p:nvSpPr>
          <p:cNvPr name="Freeform 7" id="7"/>
          <p:cNvSpPr/>
          <p:nvPr/>
        </p:nvSpPr>
        <p:spPr>
          <a:xfrm flipH="false" flipV="false" rot="0">
            <a:off x="2691877" y="1905967"/>
            <a:ext cx="1661124" cy="954391"/>
          </a:xfrm>
          <a:custGeom>
            <a:avLst/>
            <a:gdLst/>
            <a:ahLst/>
            <a:cxnLst/>
            <a:rect r="r" b="b" t="t" l="l"/>
            <a:pathLst>
              <a:path h="954391" w="1661124">
                <a:moveTo>
                  <a:pt x="0" y="0"/>
                </a:moveTo>
                <a:lnTo>
                  <a:pt x="1661125" y="0"/>
                </a:lnTo>
                <a:lnTo>
                  <a:pt x="1661125" y="954391"/>
                </a:lnTo>
                <a:lnTo>
                  <a:pt x="0" y="9543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8368000" y="1905967"/>
            <a:ext cx="1197135" cy="1173193"/>
          </a:xfrm>
          <a:custGeom>
            <a:avLst/>
            <a:gdLst/>
            <a:ahLst/>
            <a:cxnLst/>
            <a:rect r="r" b="b" t="t" l="l"/>
            <a:pathLst>
              <a:path h="1173193" w="1197135">
                <a:moveTo>
                  <a:pt x="0" y="0"/>
                </a:moveTo>
                <a:lnTo>
                  <a:pt x="1197135" y="0"/>
                </a:lnTo>
                <a:lnTo>
                  <a:pt x="1197135" y="1173192"/>
                </a:lnTo>
                <a:lnTo>
                  <a:pt x="0" y="11731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3885250" y="1905967"/>
            <a:ext cx="1302511" cy="1055034"/>
          </a:xfrm>
          <a:custGeom>
            <a:avLst/>
            <a:gdLst/>
            <a:ahLst/>
            <a:cxnLst/>
            <a:rect r="r" b="b" t="t" l="l"/>
            <a:pathLst>
              <a:path h="1055034" w="1302511">
                <a:moveTo>
                  <a:pt x="0" y="0"/>
                </a:moveTo>
                <a:lnTo>
                  <a:pt x="1302511" y="0"/>
                </a:lnTo>
                <a:lnTo>
                  <a:pt x="1302511" y="1055034"/>
                </a:lnTo>
                <a:lnTo>
                  <a:pt x="0" y="1055034"/>
                </a:lnTo>
                <a:lnTo>
                  <a:pt x="0" y="0"/>
                </a:lnTo>
                <a:close/>
              </a:path>
            </a:pathLst>
          </a:custGeom>
          <a:blipFill>
            <a:blip r:embed="rId9"/>
            <a:stretch>
              <a:fillRect l="0" t="0" r="0" b="0"/>
            </a:stretch>
          </a:blipFill>
        </p:spPr>
      </p:sp>
      <p:sp>
        <p:nvSpPr>
          <p:cNvPr name="Freeform 10" id="10"/>
          <p:cNvSpPr/>
          <p:nvPr/>
        </p:nvSpPr>
        <p:spPr>
          <a:xfrm flipH="false" flipV="false" rot="0">
            <a:off x="1114363" y="7462474"/>
            <a:ext cx="334130" cy="334130"/>
          </a:xfrm>
          <a:custGeom>
            <a:avLst/>
            <a:gdLst/>
            <a:ahLst/>
            <a:cxnLst/>
            <a:rect r="r" b="b" t="t" l="l"/>
            <a:pathLst>
              <a:path h="334130" w="334130">
                <a:moveTo>
                  <a:pt x="0" y="0"/>
                </a:moveTo>
                <a:lnTo>
                  <a:pt x="334130" y="0"/>
                </a:lnTo>
                <a:lnTo>
                  <a:pt x="334130" y="334130"/>
                </a:lnTo>
                <a:lnTo>
                  <a:pt x="0" y="334130"/>
                </a:lnTo>
                <a:lnTo>
                  <a:pt x="0" y="0"/>
                </a:lnTo>
                <a:close/>
              </a:path>
            </a:pathLst>
          </a:custGeom>
          <a:blipFill>
            <a:blip r:embed="rId10"/>
            <a:stretch>
              <a:fillRect l="0" t="0" r="0" b="0"/>
            </a:stretch>
          </a:blipFill>
        </p:spPr>
      </p:sp>
      <p:sp>
        <p:nvSpPr>
          <p:cNvPr name="TextBox 11" id="11"/>
          <p:cNvSpPr txBox="true"/>
          <p:nvPr/>
        </p:nvSpPr>
        <p:spPr>
          <a:xfrm rot="0">
            <a:off x="4181103" y="327215"/>
            <a:ext cx="9925794"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what is formula one ? </a:t>
            </a:r>
          </a:p>
        </p:txBody>
      </p:sp>
      <p:sp>
        <p:nvSpPr>
          <p:cNvPr name="Freeform 12" id="12"/>
          <p:cNvSpPr/>
          <p:nvPr/>
        </p:nvSpPr>
        <p:spPr>
          <a:xfrm flipH="false" flipV="false" rot="0">
            <a:off x="1114363" y="7843210"/>
            <a:ext cx="323648" cy="323648"/>
          </a:xfrm>
          <a:custGeom>
            <a:avLst/>
            <a:gdLst/>
            <a:ahLst/>
            <a:cxnLst/>
            <a:rect r="r" b="b" t="t" l="l"/>
            <a:pathLst>
              <a:path h="323648" w="323648">
                <a:moveTo>
                  <a:pt x="0" y="0"/>
                </a:moveTo>
                <a:lnTo>
                  <a:pt x="323649" y="0"/>
                </a:lnTo>
                <a:lnTo>
                  <a:pt x="323649" y="323649"/>
                </a:lnTo>
                <a:lnTo>
                  <a:pt x="0" y="323649"/>
                </a:lnTo>
                <a:lnTo>
                  <a:pt x="0" y="0"/>
                </a:lnTo>
                <a:close/>
              </a:path>
            </a:pathLst>
          </a:custGeom>
          <a:blipFill>
            <a:blip r:embed="rId11"/>
            <a:stretch>
              <a:fillRect l="0" t="0" r="0" b="0"/>
            </a:stretch>
          </a:blipFill>
        </p:spPr>
      </p:sp>
      <p:sp>
        <p:nvSpPr>
          <p:cNvPr name="Freeform 13" id="13"/>
          <p:cNvSpPr/>
          <p:nvPr/>
        </p:nvSpPr>
        <p:spPr>
          <a:xfrm flipH="false" flipV="false" rot="0">
            <a:off x="1114363" y="8214484"/>
            <a:ext cx="334130" cy="334130"/>
          </a:xfrm>
          <a:custGeom>
            <a:avLst/>
            <a:gdLst/>
            <a:ahLst/>
            <a:cxnLst/>
            <a:rect r="r" b="b" t="t" l="l"/>
            <a:pathLst>
              <a:path h="334130" w="334130">
                <a:moveTo>
                  <a:pt x="0" y="0"/>
                </a:moveTo>
                <a:lnTo>
                  <a:pt x="334130" y="0"/>
                </a:lnTo>
                <a:lnTo>
                  <a:pt x="334130" y="334130"/>
                </a:lnTo>
                <a:lnTo>
                  <a:pt x="0" y="334130"/>
                </a:lnTo>
                <a:lnTo>
                  <a:pt x="0" y="0"/>
                </a:lnTo>
                <a:close/>
              </a:path>
            </a:pathLst>
          </a:custGeom>
          <a:blipFill>
            <a:blip r:embed="rId12"/>
            <a:stretch>
              <a:fillRect l="0" t="0" r="0" b="0"/>
            </a:stretch>
          </a:blipFill>
        </p:spPr>
      </p:sp>
      <p:sp>
        <p:nvSpPr>
          <p:cNvPr name="Freeform 14" id="14"/>
          <p:cNvSpPr/>
          <p:nvPr/>
        </p:nvSpPr>
        <p:spPr>
          <a:xfrm flipH="false" flipV="false" rot="0">
            <a:off x="4713186" y="7462474"/>
            <a:ext cx="323648" cy="323648"/>
          </a:xfrm>
          <a:custGeom>
            <a:avLst/>
            <a:gdLst/>
            <a:ahLst/>
            <a:cxnLst/>
            <a:rect r="r" b="b" t="t" l="l"/>
            <a:pathLst>
              <a:path h="323648" w="323648">
                <a:moveTo>
                  <a:pt x="0" y="0"/>
                </a:moveTo>
                <a:lnTo>
                  <a:pt x="323648" y="0"/>
                </a:lnTo>
                <a:lnTo>
                  <a:pt x="323648" y="323648"/>
                </a:lnTo>
                <a:lnTo>
                  <a:pt x="0" y="323648"/>
                </a:lnTo>
                <a:lnTo>
                  <a:pt x="0" y="0"/>
                </a:lnTo>
                <a:close/>
              </a:path>
            </a:pathLst>
          </a:custGeom>
          <a:blipFill>
            <a:blip r:embed="rId13"/>
            <a:stretch>
              <a:fillRect l="0" t="0" r="0" b="0"/>
            </a:stretch>
          </a:blipFill>
        </p:spPr>
      </p:sp>
      <p:sp>
        <p:nvSpPr>
          <p:cNvPr name="Freeform 15" id="15"/>
          <p:cNvSpPr/>
          <p:nvPr/>
        </p:nvSpPr>
        <p:spPr>
          <a:xfrm flipH="false" flipV="false" rot="0">
            <a:off x="4713186" y="7874434"/>
            <a:ext cx="340049" cy="340049"/>
          </a:xfrm>
          <a:custGeom>
            <a:avLst/>
            <a:gdLst/>
            <a:ahLst/>
            <a:cxnLst/>
            <a:rect r="r" b="b" t="t" l="l"/>
            <a:pathLst>
              <a:path h="340049" w="340049">
                <a:moveTo>
                  <a:pt x="0" y="0"/>
                </a:moveTo>
                <a:lnTo>
                  <a:pt x="340049" y="0"/>
                </a:lnTo>
                <a:lnTo>
                  <a:pt x="340049" y="340050"/>
                </a:lnTo>
                <a:lnTo>
                  <a:pt x="0" y="340050"/>
                </a:lnTo>
                <a:lnTo>
                  <a:pt x="0" y="0"/>
                </a:lnTo>
                <a:close/>
              </a:path>
            </a:pathLst>
          </a:custGeom>
          <a:blipFill>
            <a:blip r:embed="rId14"/>
            <a:stretch>
              <a:fillRect l="0" t="0" r="0" b="0"/>
            </a:stretch>
          </a:blipFill>
        </p:spPr>
      </p:sp>
      <p:sp>
        <p:nvSpPr>
          <p:cNvPr name="TextBox 16" id="16"/>
          <p:cNvSpPr txBox="true"/>
          <p:nvPr/>
        </p:nvSpPr>
        <p:spPr>
          <a:xfrm rot="0">
            <a:off x="1114363" y="2831783"/>
            <a:ext cx="4816153" cy="2052574"/>
          </a:xfrm>
          <a:prstGeom prst="rect">
            <a:avLst/>
          </a:prstGeom>
        </p:spPr>
        <p:txBody>
          <a:bodyPr anchor="t" rtlCol="false" tIns="0" lIns="0" bIns="0" rIns="0">
            <a:spAutoFit/>
          </a:bodyPr>
          <a:lstStyle/>
          <a:p>
            <a:pPr algn="ctr">
              <a:lnSpc>
                <a:spcPts val="2365"/>
              </a:lnSpc>
            </a:pPr>
          </a:p>
          <a:p>
            <a:pPr algn="ctr" marL="364870" indent="-182435" lvl="1">
              <a:lnSpc>
                <a:spcPts val="2365"/>
              </a:lnSpc>
              <a:buFont typeface="Arial"/>
              <a:buChar char="•"/>
            </a:pPr>
            <a:r>
              <a:rPr lang="en-US" sz="1689">
                <a:solidFill>
                  <a:srgbClr val="B4B4B4"/>
                </a:solidFill>
                <a:latin typeface="Canva Sans"/>
                <a:ea typeface="Canva Sans"/>
                <a:cs typeface="Canva Sans"/>
                <a:sym typeface="Canva Sans"/>
              </a:rPr>
              <a:t>The</a:t>
            </a:r>
            <a:r>
              <a:rPr lang="en-US" sz="1689">
                <a:solidFill>
                  <a:srgbClr val="B4B4B4"/>
                </a:solidFill>
                <a:latin typeface="Canva Sans"/>
                <a:ea typeface="Canva Sans"/>
                <a:cs typeface="Canva Sans"/>
                <a:sym typeface="Canva Sans"/>
              </a:rPr>
              <a:t> highest level of car racing in the world</a:t>
            </a:r>
          </a:p>
          <a:p>
            <a:pPr algn="ctr" marL="364870" indent="-182435" lvl="1">
              <a:lnSpc>
                <a:spcPts val="2365"/>
              </a:lnSpc>
              <a:buFont typeface="Arial"/>
              <a:buChar char="•"/>
            </a:pPr>
            <a:r>
              <a:rPr lang="en-US" sz="1689">
                <a:solidFill>
                  <a:srgbClr val="B4B4B4"/>
                </a:solidFill>
                <a:latin typeface="Canva Sans"/>
                <a:ea typeface="Canva Sans"/>
                <a:cs typeface="Canva Sans"/>
                <a:sym typeface="Canva Sans"/>
              </a:rPr>
              <a:t>Cars can go 300+ km/h</a:t>
            </a:r>
          </a:p>
          <a:p>
            <a:pPr algn="ctr" marL="364870" indent="-182435" lvl="1">
              <a:lnSpc>
                <a:spcPts val="2365"/>
              </a:lnSpc>
              <a:buFont typeface="Arial"/>
              <a:buChar char="•"/>
            </a:pPr>
            <a:r>
              <a:rPr lang="en-US" sz="1689">
                <a:solidFill>
                  <a:srgbClr val="B4B4B4"/>
                </a:solidFill>
                <a:latin typeface="Canva Sans"/>
                <a:ea typeface="Canva Sans"/>
                <a:cs typeface="Canva Sans"/>
                <a:sym typeface="Canva Sans"/>
              </a:rPr>
              <a:t>Each race = Grand Prix (GP)</a:t>
            </a:r>
          </a:p>
          <a:p>
            <a:pPr algn="ctr" marL="364870" indent="-182435" lvl="1">
              <a:lnSpc>
                <a:spcPts val="2365"/>
              </a:lnSpc>
              <a:buFont typeface="Arial"/>
              <a:buChar char="•"/>
            </a:pPr>
            <a:r>
              <a:rPr lang="en-US" sz="1689">
                <a:solidFill>
                  <a:srgbClr val="B4B4B4"/>
                </a:solidFill>
                <a:latin typeface="Canva Sans"/>
                <a:ea typeface="Canva Sans"/>
                <a:cs typeface="Canva Sans"/>
                <a:sym typeface="Canva Sans"/>
              </a:rPr>
              <a:t>A season has 20–24 races around the world</a:t>
            </a:r>
          </a:p>
          <a:p>
            <a:pPr algn="ctr">
              <a:lnSpc>
                <a:spcPts val="2365"/>
              </a:lnSpc>
            </a:pPr>
          </a:p>
          <a:p>
            <a:pPr algn="ctr">
              <a:lnSpc>
                <a:spcPts val="2365"/>
              </a:lnSpc>
            </a:pPr>
          </a:p>
        </p:txBody>
      </p:sp>
      <p:sp>
        <p:nvSpPr>
          <p:cNvPr name="TextBox 17" id="17"/>
          <p:cNvSpPr txBox="true"/>
          <p:nvPr/>
        </p:nvSpPr>
        <p:spPr>
          <a:xfrm rot="0">
            <a:off x="6545163" y="2932426"/>
            <a:ext cx="5197673" cy="1462024"/>
          </a:xfrm>
          <a:prstGeom prst="rect">
            <a:avLst/>
          </a:prstGeom>
        </p:spPr>
        <p:txBody>
          <a:bodyPr anchor="t" rtlCol="false" tIns="0" lIns="0" bIns="0" rIns="0">
            <a:spAutoFit/>
          </a:bodyPr>
          <a:lstStyle/>
          <a:p>
            <a:pPr algn="ctr">
              <a:lnSpc>
                <a:spcPts val="2365"/>
              </a:lnSpc>
            </a:pPr>
          </a:p>
          <a:p>
            <a:pPr algn="ctr" marL="364870" indent="-182435" lvl="1">
              <a:lnSpc>
                <a:spcPts val="2365"/>
              </a:lnSpc>
              <a:buFont typeface="Arial"/>
              <a:buChar char="•"/>
            </a:pPr>
            <a:r>
              <a:rPr lang="en-US" sz="1689">
                <a:solidFill>
                  <a:srgbClr val="B4B4B4"/>
                </a:solidFill>
                <a:latin typeface="Canva Sans"/>
                <a:ea typeface="Canva Sans"/>
                <a:cs typeface="Canva Sans"/>
                <a:sym typeface="Canva Sans"/>
              </a:rPr>
              <a:t>Poin</a:t>
            </a:r>
            <a:r>
              <a:rPr lang="en-US" sz="1689">
                <a:solidFill>
                  <a:srgbClr val="B4B4B4"/>
                </a:solidFill>
                <a:latin typeface="Canva Sans"/>
                <a:ea typeface="Canva Sans"/>
                <a:cs typeface="Canva Sans"/>
                <a:sym typeface="Canva Sans"/>
              </a:rPr>
              <a:t>t</a:t>
            </a:r>
            <a:r>
              <a:rPr lang="en-US" sz="1689">
                <a:solidFill>
                  <a:srgbClr val="B4B4B4"/>
                </a:solidFill>
                <a:latin typeface="Canva Sans"/>
                <a:ea typeface="Canva Sans"/>
                <a:cs typeface="Canva Sans"/>
                <a:sym typeface="Canva Sans"/>
              </a:rPr>
              <a:t>s</a:t>
            </a:r>
            <a:r>
              <a:rPr lang="en-US" sz="1689">
                <a:solidFill>
                  <a:srgbClr val="B4B4B4"/>
                </a:solidFill>
                <a:latin typeface="Canva Sans"/>
                <a:ea typeface="Canva Sans"/>
                <a:cs typeface="Canva Sans"/>
                <a:sym typeface="Canva Sans"/>
              </a:rPr>
              <a:t> </a:t>
            </a:r>
            <a:r>
              <a:rPr lang="en-US" sz="1689">
                <a:solidFill>
                  <a:srgbClr val="B4B4B4"/>
                </a:solidFill>
                <a:latin typeface="Canva Sans"/>
                <a:ea typeface="Canva Sans"/>
                <a:cs typeface="Canva Sans"/>
                <a:sym typeface="Canva Sans"/>
              </a:rPr>
              <a:t>= bas</a:t>
            </a:r>
            <a:r>
              <a:rPr lang="en-US" sz="1689">
                <a:solidFill>
                  <a:srgbClr val="B4B4B4"/>
                </a:solidFill>
                <a:latin typeface="Canva Sans"/>
                <a:ea typeface="Canva Sans"/>
                <a:cs typeface="Canva Sans"/>
                <a:sym typeface="Canva Sans"/>
              </a:rPr>
              <a:t>e</a:t>
            </a:r>
            <a:r>
              <a:rPr lang="en-US" sz="1689">
                <a:solidFill>
                  <a:srgbClr val="B4B4B4"/>
                </a:solidFill>
                <a:latin typeface="Canva Sans"/>
                <a:ea typeface="Canva Sans"/>
                <a:cs typeface="Canva Sans"/>
                <a:sym typeface="Canva Sans"/>
              </a:rPr>
              <a:t>d</a:t>
            </a:r>
            <a:r>
              <a:rPr lang="en-US" sz="1689">
                <a:solidFill>
                  <a:srgbClr val="B4B4B4"/>
                </a:solidFill>
                <a:latin typeface="Canva Sans"/>
                <a:ea typeface="Canva Sans"/>
                <a:cs typeface="Canva Sans"/>
                <a:sym typeface="Canva Sans"/>
              </a:rPr>
              <a:t> o</a:t>
            </a:r>
            <a:r>
              <a:rPr lang="en-US" sz="1689">
                <a:solidFill>
                  <a:srgbClr val="B4B4B4"/>
                </a:solidFill>
                <a:latin typeface="Canva Sans"/>
                <a:ea typeface="Canva Sans"/>
                <a:cs typeface="Canva Sans"/>
                <a:sym typeface="Canva Sans"/>
              </a:rPr>
              <a:t>n</a:t>
            </a:r>
            <a:r>
              <a:rPr lang="en-US" sz="1689">
                <a:solidFill>
                  <a:srgbClr val="B4B4B4"/>
                </a:solidFill>
                <a:latin typeface="Canva Sans"/>
                <a:ea typeface="Canva Sans"/>
                <a:cs typeface="Canva Sans"/>
                <a:sym typeface="Canva Sans"/>
              </a:rPr>
              <a:t> </a:t>
            </a:r>
            <a:r>
              <a:rPr lang="en-US" sz="1689">
                <a:solidFill>
                  <a:srgbClr val="B4B4B4"/>
                </a:solidFill>
                <a:latin typeface="Canva Sans"/>
                <a:ea typeface="Canva Sans"/>
                <a:cs typeface="Canva Sans"/>
                <a:sym typeface="Canva Sans"/>
              </a:rPr>
              <a:t>finish</a:t>
            </a:r>
            <a:r>
              <a:rPr lang="en-US" sz="1689">
                <a:solidFill>
                  <a:srgbClr val="B4B4B4"/>
                </a:solidFill>
                <a:latin typeface="Canva Sans"/>
                <a:ea typeface="Canva Sans"/>
                <a:cs typeface="Canva Sans"/>
                <a:sym typeface="Canva Sans"/>
              </a:rPr>
              <a:t>ing </a:t>
            </a:r>
            <a:r>
              <a:rPr lang="en-US" sz="1689">
                <a:solidFill>
                  <a:srgbClr val="B4B4B4"/>
                </a:solidFill>
                <a:latin typeface="Canva Sans"/>
                <a:ea typeface="Canva Sans"/>
                <a:cs typeface="Canva Sans"/>
                <a:sym typeface="Canva Sans"/>
              </a:rPr>
              <a:t>pos</a:t>
            </a:r>
            <a:r>
              <a:rPr lang="en-US" sz="1689">
                <a:solidFill>
                  <a:srgbClr val="B4B4B4"/>
                </a:solidFill>
                <a:latin typeface="Canva Sans"/>
                <a:ea typeface="Canva Sans"/>
                <a:cs typeface="Canva Sans"/>
                <a:sym typeface="Canva Sans"/>
              </a:rPr>
              <a:t>it</a:t>
            </a:r>
            <a:r>
              <a:rPr lang="en-US" sz="1689">
                <a:solidFill>
                  <a:srgbClr val="B4B4B4"/>
                </a:solidFill>
                <a:latin typeface="Canva Sans"/>
                <a:ea typeface="Canva Sans"/>
                <a:cs typeface="Canva Sans"/>
                <a:sym typeface="Canva Sans"/>
              </a:rPr>
              <a:t>i</a:t>
            </a:r>
            <a:r>
              <a:rPr lang="en-US" sz="1689">
                <a:solidFill>
                  <a:srgbClr val="B4B4B4"/>
                </a:solidFill>
                <a:latin typeface="Canva Sans"/>
                <a:ea typeface="Canva Sans"/>
                <a:cs typeface="Canva Sans"/>
                <a:sym typeface="Canva Sans"/>
              </a:rPr>
              <a:t>o</a:t>
            </a:r>
            <a:r>
              <a:rPr lang="en-US" sz="1689">
                <a:solidFill>
                  <a:srgbClr val="B4B4B4"/>
                </a:solidFill>
                <a:latin typeface="Canva Sans"/>
                <a:ea typeface="Canva Sans"/>
                <a:cs typeface="Canva Sans"/>
                <a:sym typeface="Canva Sans"/>
              </a:rPr>
              <a:t>n</a:t>
            </a:r>
          </a:p>
          <a:p>
            <a:pPr algn="ctr" marL="364870" indent="-182435" lvl="1">
              <a:lnSpc>
                <a:spcPts val="2365"/>
              </a:lnSpc>
              <a:buFont typeface="Arial"/>
              <a:buChar char="•"/>
            </a:pPr>
            <a:r>
              <a:rPr lang="en-US" sz="1689">
                <a:solidFill>
                  <a:srgbClr val="B4B4B4"/>
                </a:solidFill>
                <a:latin typeface="Canva Sans"/>
                <a:ea typeface="Canva Sans"/>
                <a:cs typeface="Canva Sans"/>
                <a:sym typeface="Canva Sans"/>
              </a:rPr>
              <a:t>Mo</a:t>
            </a:r>
            <a:r>
              <a:rPr lang="en-US" sz="1689">
                <a:solidFill>
                  <a:srgbClr val="B4B4B4"/>
                </a:solidFill>
                <a:latin typeface="Canva Sans"/>
                <a:ea typeface="Canva Sans"/>
                <a:cs typeface="Canva Sans"/>
                <a:sym typeface="Canva Sans"/>
              </a:rPr>
              <a:t>s</a:t>
            </a:r>
            <a:r>
              <a:rPr lang="en-US" sz="1689">
                <a:solidFill>
                  <a:srgbClr val="B4B4B4"/>
                </a:solidFill>
                <a:latin typeface="Canva Sans"/>
                <a:ea typeface="Canva Sans"/>
                <a:cs typeface="Canva Sans"/>
                <a:sym typeface="Canva Sans"/>
              </a:rPr>
              <a:t>t</a:t>
            </a:r>
            <a:r>
              <a:rPr lang="en-US" sz="1689">
                <a:solidFill>
                  <a:srgbClr val="B4B4B4"/>
                </a:solidFill>
                <a:latin typeface="Canva Sans"/>
                <a:ea typeface="Canva Sans"/>
                <a:cs typeface="Canva Sans"/>
                <a:sym typeface="Canva Sans"/>
              </a:rPr>
              <a:t> </a:t>
            </a:r>
            <a:r>
              <a:rPr lang="en-US" sz="1689">
                <a:solidFill>
                  <a:srgbClr val="B4B4B4"/>
                </a:solidFill>
                <a:latin typeface="Canva Sans"/>
                <a:ea typeface="Canva Sans"/>
                <a:cs typeface="Canva Sans"/>
                <a:sym typeface="Canva Sans"/>
              </a:rPr>
              <a:t>p</a:t>
            </a:r>
            <a:r>
              <a:rPr lang="en-US" sz="1689">
                <a:solidFill>
                  <a:srgbClr val="B4B4B4"/>
                </a:solidFill>
                <a:latin typeface="Canva Sans"/>
                <a:ea typeface="Canva Sans"/>
                <a:cs typeface="Canva Sans"/>
                <a:sym typeface="Canva Sans"/>
              </a:rPr>
              <a:t>o</a:t>
            </a:r>
            <a:r>
              <a:rPr lang="en-US" sz="1689">
                <a:solidFill>
                  <a:srgbClr val="B4B4B4"/>
                </a:solidFill>
                <a:latin typeface="Canva Sans"/>
                <a:ea typeface="Canva Sans"/>
                <a:cs typeface="Canva Sans"/>
                <a:sym typeface="Canva Sans"/>
              </a:rPr>
              <a:t>ints</a:t>
            </a:r>
            <a:r>
              <a:rPr lang="en-US" sz="1689">
                <a:solidFill>
                  <a:srgbClr val="B4B4B4"/>
                </a:solidFill>
                <a:latin typeface="Canva Sans"/>
                <a:ea typeface="Canva Sans"/>
                <a:cs typeface="Canva Sans"/>
                <a:sym typeface="Canva Sans"/>
              </a:rPr>
              <a:t> a</a:t>
            </a:r>
            <a:r>
              <a:rPr lang="en-US" sz="1689">
                <a:solidFill>
                  <a:srgbClr val="B4B4B4"/>
                </a:solidFill>
                <a:latin typeface="Canva Sans"/>
                <a:ea typeface="Canva Sans"/>
                <a:cs typeface="Canva Sans"/>
                <a:sym typeface="Canva Sans"/>
              </a:rPr>
              <a:t>t</a:t>
            </a:r>
            <a:r>
              <a:rPr lang="en-US" sz="1689">
                <a:solidFill>
                  <a:srgbClr val="B4B4B4"/>
                </a:solidFill>
                <a:latin typeface="Canva Sans"/>
                <a:ea typeface="Canva Sans"/>
                <a:cs typeface="Canva Sans"/>
                <a:sym typeface="Canva Sans"/>
              </a:rPr>
              <a:t> season</a:t>
            </a:r>
            <a:r>
              <a:rPr lang="en-US" sz="1689">
                <a:solidFill>
                  <a:srgbClr val="B4B4B4"/>
                </a:solidFill>
                <a:latin typeface="Canva Sans"/>
                <a:ea typeface="Canva Sans"/>
                <a:cs typeface="Canva Sans"/>
                <a:sym typeface="Canva Sans"/>
              </a:rPr>
              <a:t>’</a:t>
            </a:r>
            <a:r>
              <a:rPr lang="en-US" sz="1689">
                <a:solidFill>
                  <a:srgbClr val="B4B4B4"/>
                </a:solidFill>
                <a:latin typeface="Canva Sans"/>
                <a:ea typeface="Canva Sans"/>
                <a:cs typeface="Canva Sans"/>
                <a:sym typeface="Canva Sans"/>
              </a:rPr>
              <a:t>s end </a:t>
            </a:r>
            <a:r>
              <a:rPr lang="en-US" sz="1689">
                <a:solidFill>
                  <a:srgbClr val="B4B4B4"/>
                </a:solidFill>
                <a:latin typeface="Canva Sans"/>
                <a:ea typeface="Canva Sans"/>
                <a:cs typeface="Canva Sans"/>
                <a:sym typeface="Canva Sans"/>
              </a:rPr>
              <a:t>=</a:t>
            </a:r>
            <a:r>
              <a:rPr lang="en-US" sz="1689">
                <a:solidFill>
                  <a:srgbClr val="B4B4B4"/>
                </a:solidFill>
                <a:latin typeface="Canva Sans"/>
                <a:ea typeface="Canva Sans"/>
                <a:cs typeface="Canva Sans"/>
                <a:sym typeface="Canva Sans"/>
              </a:rPr>
              <a:t> </a:t>
            </a:r>
            <a:r>
              <a:rPr lang="en-US" sz="1689">
                <a:solidFill>
                  <a:srgbClr val="B4B4B4"/>
                </a:solidFill>
                <a:latin typeface="Canva Sans"/>
                <a:ea typeface="Canva Sans"/>
                <a:cs typeface="Canva Sans"/>
                <a:sym typeface="Canva Sans"/>
              </a:rPr>
              <a:t>W</a:t>
            </a:r>
            <a:r>
              <a:rPr lang="en-US" sz="1689">
                <a:solidFill>
                  <a:srgbClr val="B4B4B4"/>
                </a:solidFill>
                <a:latin typeface="Canva Sans"/>
                <a:ea typeface="Canva Sans"/>
                <a:cs typeface="Canva Sans"/>
                <a:sym typeface="Canva Sans"/>
              </a:rPr>
              <a:t>orld</a:t>
            </a:r>
            <a:r>
              <a:rPr lang="en-US" sz="1689">
                <a:solidFill>
                  <a:srgbClr val="B4B4B4"/>
                </a:solidFill>
                <a:latin typeface="Canva Sans"/>
                <a:ea typeface="Canva Sans"/>
                <a:cs typeface="Canva Sans"/>
                <a:sym typeface="Canva Sans"/>
              </a:rPr>
              <a:t> Champion</a:t>
            </a:r>
          </a:p>
          <a:p>
            <a:pPr algn="ctr">
              <a:lnSpc>
                <a:spcPts val="2365"/>
              </a:lnSpc>
            </a:pPr>
          </a:p>
          <a:p>
            <a:pPr algn="ctr">
              <a:lnSpc>
                <a:spcPts val="2365"/>
              </a:lnSpc>
            </a:pPr>
          </a:p>
        </p:txBody>
      </p:sp>
      <p:sp>
        <p:nvSpPr>
          <p:cNvPr name="TextBox 18" id="18"/>
          <p:cNvSpPr txBox="true"/>
          <p:nvPr/>
        </p:nvSpPr>
        <p:spPr>
          <a:xfrm rot="0">
            <a:off x="12507294" y="2961715"/>
            <a:ext cx="4353446" cy="2052574"/>
          </a:xfrm>
          <a:prstGeom prst="rect">
            <a:avLst/>
          </a:prstGeom>
        </p:spPr>
        <p:txBody>
          <a:bodyPr anchor="t" rtlCol="false" tIns="0" lIns="0" bIns="0" rIns="0">
            <a:spAutoFit/>
          </a:bodyPr>
          <a:lstStyle/>
          <a:p>
            <a:pPr algn="ctr">
              <a:lnSpc>
                <a:spcPts val="2365"/>
              </a:lnSpc>
            </a:pPr>
          </a:p>
          <a:p>
            <a:pPr algn="ctr" marL="364870" indent="-182435" lvl="1">
              <a:lnSpc>
                <a:spcPts val="2365"/>
              </a:lnSpc>
              <a:buFont typeface="Arial"/>
              <a:buChar char="•"/>
            </a:pPr>
            <a:r>
              <a:rPr lang="en-US" sz="1689">
                <a:solidFill>
                  <a:srgbClr val="B4B4B4"/>
                </a:solidFill>
                <a:latin typeface="Canva Sans"/>
                <a:ea typeface="Canva Sans"/>
                <a:cs typeface="Canva Sans"/>
                <a:sym typeface="Canva Sans"/>
              </a:rPr>
              <a:t>Ferrari, Mercedes, Red Bull, etc.</a:t>
            </a:r>
          </a:p>
          <a:p>
            <a:pPr algn="ctr" marL="364870" indent="-182435" lvl="1">
              <a:lnSpc>
                <a:spcPts val="2365"/>
              </a:lnSpc>
              <a:buFont typeface="Arial"/>
              <a:buChar char="•"/>
            </a:pPr>
            <a:r>
              <a:rPr lang="en-US" sz="1689">
                <a:solidFill>
                  <a:srgbClr val="B4B4B4"/>
                </a:solidFill>
                <a:latin typeface="Canva Sans"/>
                <a:ea typeface="Canva Sans"/>
                <a:cs typeface="Canva Sans"/>
                <a:sym typeface="Canva Sans"/>
              </a:rPr>
              <a:t>Each team has 2 drivers</a:t>
            </a:r>
          </a:p>
          <a:p>
            <a:pPr algn="ctr" marL="364870" indent="-182435" lvl="1">
              <a:lnSpc>
                <a:spcPts val="2365"/>
              </a:lnSpc>
              <a:buFont typeface="Arial"/>
              <a:buChar char="•"/>
            </a:pPr>
            <a:r>
              <a:rPr lang="en-US" sz="1689">
                <a:solidFill>
                  <a:srgbClr val="B4B4B4"/>
                </a:solidFill>
                <a:latin typeface="Canva Sans"/>
                <a:ea typeface="Canva Sans"/>
                <a:cs typeface="Canva Sans"/>
                <a:sym typeface="Canva Sans"/>
              </a:rPr>
              <a:t>Team p</a:t>
            </a:r>
            <a:r>
              <a:rPr lang="en-US" sz="1689">
                <a:solidFill>
                  <a:srgbClr val="B4B4B4"/>
                </a:solidFill>
                <a:latin typeface="Canva Sans"/>
                <a:ea typeface="Canva Sans"/>
                <a:cs typeface="Canva Sans"/>
                <a:sym typeface="Canva Sans"/>
              </a:rPr>
              <a:t>oints = </a:t>
            </a:r>
            <a:r>
              <a:rPr lang="en-US" sz="1689">
                <a:solidFill>
                  <a:srgbClr val="B4B4B4"/>
                </a:solidFill>
                <a:latin typeface="Canva Sans"/>
                <a:ea typeface="Canva Sans"/>
                <a:cs typeface="Canva Sans"/>
                <a:sym typeface="Canva Sans"/>
              </a:rPr>
              <a:t>Driv</a:t>
            </a:r>
            <a:r>
              <a:rPr lang="en-US" sz="1689">
                <a:solidFill>
                  <a:srgbClr val="B4B4B4"/>
                </a:solidFill>
                <a:latin typeface="Canva Sans"/>
                <a:ea typeface="Canva Sans"/>
                <a:cs typeface="Canva Sans"/>
                <a:sym typeface="Canva Sans"/>
              </a:rPr>
              <a:t>er 1 + Driver 2</a:t>
            </a:r>
          </a:p>
          <a:p>
            <a:pPr algn="ctr" marL="364870" indent="-182435" lvl="1">
              <a:lnSpc>
                <a:spcPts val="2365"/>
              </a:lnSpc>
              <a:buFont typeface="Arial"/>
              <a:buChar char="•"/>
            </a:pPr>
            <a:r>
              <a:rPr lang="en-US" sz="1689">
                <a:solidFill>
                  <a:srgbClr val="B4B4B4"/>
                </a:solidFill>
                <a:latin typeface="Canva Sans"/>
                <a:ea typeface="Canva Sans"/>
                <a:cs typeface="Canva Sans"/>
                <a:sym typeface="Canva Sans"/>
              </a:rPr>
              <a:t>Mo</a:t>
            </a:r>
            <a:r>
              <a:rPr lang="en-US" sz="1689">
                <a:solidFill>
                  <a:srgbClr val="B4B4B4"/>
                </a:solidFill>
                <a:latin typeface="Canva Sans"/>
                <a:ea typeface="Canva Sans"/>
                <a:cs typeface="Canva Sans"/>
                <a:sym typeface="Canva Sans"/>
              </a:rPr>
              <a:t>st points = Constructors’ Champion</a:t>
            </a:r>
          </a:p>
          <a:p>
            <a:pPr algn="ctr">
              <a:lnSpc>
                <a:spcPts val="2365"/>
              </a:lnSpc>
            </a:pPr>
          </a:p>
          <a:p>
            <a:pPr algn="ctr">
              <a:lnSpc>
                <a:spcPts val="2365"/>
              </a:lnSpc>
            </a:pPr>
          </a:p>
        </p:txBody>
      </p:sp>
      <p:sp>
        <p:nvSpPr>
          <p:cNvPr name="TextBox 19" id="19"/>
          <p:cNvSpPr txBox="true"/>
          <p:nvPr/>
        </p:nvSpPr>
        <p:spPr>
          <a:xfrm rot="0">
            <a:off x="1490185" y="7424374"/>
            <a:ext cx="2841259" cy="289717"/>
          </a:xfrm>
          <a:prstGeom prst="rect">
            <a:avLst/>
          </a:prstGeom>
        </p:spPr>
        <p:txBody>
          <a:bodyPr anchor="t" rtlCol="false" tIns="0" lIns="0" bIns="0" rIns="0">
            <a:spAutoFit/>
          </a:bodyPr>
          <a:lstStyle/>
          <a:p>
            <a:pPr algn="ctr">
              <a:lnSpc>
                <a:spcPts val="2331"/>
              </a:lnSpc>
            </a:pPr>
            <a:r>
              <a:rPr lang="en-US" sz="1665">
                <a:solidFill>
                  <a:srgbClr val="B4B4B4"/>
                </a:solidFill>
                <a:latin typeface="Canva Sans"/>
                <a:ea typeface="Canva Sans"/>
                <a:cs typeface="Canva Sans"/>
                <a:sym typeface="Canva Sans"/>
              </a:rPr>
              <a:t>Soft =</a:t>
            </a:r>
            <a:r>
              <a:rPr lang="en-US" sz="1665">
                <a:solidFill>
                  <a:srgbClr val="B4B4B4"/>
                </a:solidFill>
                <a:latin typeface="Canva Sans"/>
                <a:ea typeface="Canva Sans"/>
                <a:cs typeface="Canva Sans"/>
                <a:sym typeface="Canva Sans"/>
              </a:rPr>
              <a:t> fastest, wears quickly</a:t>
            </a:r>
          </a:p>
        </p:txBody>
      </p:sp>
      <p:sp>
        <p:nvSpPr>
          <p:cNvPr name="TextBox 20" id="20"/>
          <p:cNvSpPr txBox="true"/>
          <p:nvPr/>
        </p:nvSpPr>
        <p:spPr>
          <a:xfrm rot="0">
            <a:off x="1490185" y="7840506"/>
            <a:ext cx="1993032" cy="290957"/>
          </a:xfrm>
          <a:prstGeom prst="rect">
            <a:avLst/>
          </a:prstGeom>
        </p:spPr>
        <p:txBody>
          <a:bodyPr anchor="t" rtlCol="false" tIns="0" lIns="0" bIns="0" rIns="0">
            <a:spAutoFit/>
          </a:bodyPr>
          <a:lstStyle/>
          <a:p>
            <a:pPr algn="ctr">
              <a:lnSpc>
                <a:spcPts val="2338"/>
              </a:lnSpc>
            </a:pPr>
            <a:r>
              <a:rPr lang="en-US" sz="1670">
                <a:solidFill>
                  <a:srgbClr val="B4B4B4"/>
                </a:solidFill>
                <a:latin typeface="Canva Sans"/>
                <a:ea typeface="Canva Sans"/>
                <a:cs typeface="Canva Sans"/>
                <a:sym typeface="Canva Sans"/>
              </a:rPr>
              <a:t>Me</a:t>
            </a:r>
            <a:r>
              <a:rPr lang="en-US" sz="1670">
                <a:solidFill>
                  <a:srgbClr val="B4B4B4"/>
                </a:solidFill>
                <a:latin typeface="Canva Sans"/>
                <a:ea typeface="Canva Sans"/>
                <a:cs typeface="Canva Sans"/>
                <a:sym typeface="Canva Sans"/>
              </a:rPr>
              <a:t>dium = balanced</a:t>
            </a:r>
          </a:p>
        </p:txBody>
      </p:sp>
      <p:sp>
        <p:nvSpPr>
          <p:cNvPr name="TextBox 21" id="21"/>
          <p:cNvSpPr txBox="true"/>
          <p:nvPr/>
        </p:nvSpPr>
        <p:spPr>
          <a:xfrm rot="0">
            <a:off x="1490185" y="8217020"/>
            <a:ext cx="2288307" cy="290957"/>
          </a:xfrm>
          <a:prstGeom prst="rect">
            <a:avLst/>
          </a:prstGeom>
        </p:spPr>
        <p:txBody>
          <a:bodyPr anchor="t" rtlCol="false" tIns="0" lIns="0" bIns="0" rIns="0">
            <a:spAutoFit/>
          </a:bodyPr>
          <a:lstStyle/>
          <a:p>
            <a:pPr algn="ctr">
              <a:lnSpc>
                <a:spcPts val="2338"/>
              </a:lnSpc>
            </a:pPr>
            <a:r>
              <a:rPr lang="en-US" sz="1670">
                <a:solidFill>
                  <a:srgbClr val="B4B4B4"/>
                </a:solidFill>
                <a:latin typeface="Canva Sans"/>
                <a:ea typeface="Canva Sans"/>
                <a:cs typeface="Canva Sans"/>
                <a:sym typeface="Canva Sans"/>
              </a:rPr>
              <a:t>Har</a:t>
            </a:r>
            <a:r>
              <a:rPr lang="en-US" sz="1670">
                <a:solidFill>
                  <a:srgbClr val="B4B4B4"/>
                </a:solidFill>
                <a:latin typeface="Canva Sans"/>
                <a:ea typeface="Canva Sans"/>
                <a:cs typeface="Canva Sans"/>
                <a:sym typeface="Canva Sans"/>
              </a:rPr>
              <a:t>d = durable, slower</a:t>
            </a:r>
          </a:p>
        </p:txBody>
      </p:sp>
      <p:sp>
        <p:nvSpPr>
          <p:cNvPr name="TextBox 22" id="22"/>
          <p:cNvSpPr txBox="true"/>
          <p:nvPr/>
        </p:nvSpPr>
        <p:spPr>
          <a:xfrm rot="0">
            <a:off x="5074934" y="7459770"/>
            <a:ext cx="2524561" cy="290957"/>
          </a:xfrm>
          <a:prstGeom prst="rect">
            <a:avLst/>
          </a:prstGeom>
        </p:spPr>
        <p:txBody>
          <a:bodyPr anchor="t" rtlCol="false" tIns="0" lIns="0" bIns="0" rIns="0">
            <a:spAutoFit/>
          </a:bodyPr>
          <a:lstStyle/>
          <a:p>
            <a:pPr algn="ctr">
              <a:lnSpc>
                <a:spcPts val="2338"/>
              </a:lnSpc>
            </a:pPr>
            <a:r>
              <a:rPr lang="en-US" sz="1670">
                <a:solidFill>
                  <a:srgbClr val="B4B4B4"/>
                </a:solidFill>
                <a:latin typeface="Canva Sans"/>
                <a:ea typeface="Canva Sans"/>
                <a:cs typeface="Canva Sans"/>
                <a:sym typeface="Canva Sans"/>
              </a:rPr>
              <a:t>Interme</a:t>
            </a:r>
            <a:r>
              <a:rPr lang="en-US" sz="1670">
                <a:solidFill>
                  <a:srgbClr val="B4B4B4"/>
                </a:solidFill>
                <a:latin typeface="Canva Sans"/>
                <a:ea typeface="Canva Sans"/>
                <a:cs typeface="Canva Sans"/>
                <a:sym typeface="Canva Sans"/>
              </a:rPr>
              <a:t>diate = light rain</a:t>
            </a:r>
          </a:p>
        </p:txBody>
      </p:sp>
      <p:sp>
        <p:nvSpPr>
          <p:cNvPr name="TextBox 23" id="23"/>
          <p:cNvSpPr txBox="true"/>
          <p:nvPr/>
        </p:nvSpPr>
        <p:spPr>
          <a:xfrm rot="0">
            <a:off x="2440053" y="7879931"/>
            <a:ext cx="7095954" cy="290957"/>
          </a:xfrm>
          <a:prstGeom prst="rect">
            <a:avLst/>
          </a:prstGeom>
        </p:spPr>
        <p:txBody>
          <a:bodyPr anchor="t" rtlCol="false" tIns="0" lIns="0" bIns="0" rIns="0">
            <a:spAutoFit/>
          </a:bodyPr>
          <a:lstStyle/>
          <a:p>
            <a:pPr algn="ctr">
              <a:lnSpc>
                <a:spcPts val="2338"/>
              </a:lnSpc>
            </a:pPr>
            <a:r>
              <a:rPr lang="en-US" sz="1670">
                <a:solidFill>
                  <a:srgbClr val="B4B4B4"/>
                </a:solidFill>
                <a:latin typeface="Canva Sans"/>
                <a:ea typeface="Canva Sans"/>
                <a:cs typeface="Canva Sans"/>
                <a:sym typeface="Canva Sans"/>
              </a:rPr>
              <a:t>W</a:t>
            </a:r>
            <a:r>
              <a:rPr lang="en-US" sz="1670">
                <a:solidFill>
                  <a:srgbClr val="B4B4B4"/>
                </a:solidFill>
                <a:latin typeface="Canva Sans"/>
                <a:ea typeface="Canva Sans"/>
                <a:cs typeface="Canva Sans"/>
                <a:sym typeface="Canva Sans"/>
              </a:rPr>
              <a:t>et = heavy rain</a:t>
            </a:r>
          </a:p>
        </p:txBody>
      </p:sp>
      <p:sp>
        <p:nvSpPr>
          <p:cNvPr name="TextBox 24" id="24"/>
          <p:cNvSpPr txBox="true"/>
          <p:nvPr/>
        </p:nvSpPr>
        <p:spPr>
          <a:xfrm rot="0">
            <a:off x="12713854" y="5305579"/>
            <a:ext cx="3940325" cy="2431998"/>
          </a:xfrm>
          <a:prstGeom prst="rect">
            <a:avLst/>
          </a:prstGeom>
        </p:spPr>
        <p:txBody>
          <a:bodyPr anchor="t" rtlCol="false" tIns="0" lIns="0" bIns="0" rIns="0">
            <a:spAutoFit/>
          </a:bodyPr>
          <a:lstStyle/>
          <a:p>
            <a:pPr algn="ctr">
              <a:lnSpc>
                <a:spcPts val="2739"/>
              </a:lnSpc>
            </a:pPr>
          </a:p>
          <a:p>
            <a:pPr algn="ctr">
              <a:lnSpc>
                <a:spcPts val="2739"/>
              </a:lnSpc>
            </a:pPr>
            <a:r>
              <a:rPr lang="en-US" sz="1957" b="true">
                <a:solidFill>
                  <a:srgbClr val="B4B4B4"/>
                </a:solidFill>
                <a:latin typeface="Canva Sans Bold"/>
                <a:ea typeface="Canva Sans Bold"/>
                <a:cs typeface="Canva Sans Bold"/>
                <a:sym typeface="Canva Sans Bold"/>
              </a:rPr>
              <a:t>🌍 When &amp; Where They Race?</a:t>
            </a:r>
          </a:p>
          <a:p>
            <a:pPr algn="ctr">
              <a:lnSpc>
                <a:spcPts val="2739"/>
              </a:lnSpc>
            </a:pPr>
          </a:p>
          <a:p>
            <a:pPr algn="ctr" marL="422529" indent="-211264" lvl="1">
              <a:lnSpc>
                <a:spcPts val="2739"/>
              </a:lnSpc>
              <a:buFont typeface="Arial"/>
              <a:buChar char="•"/>
            </a:pPr>
            <a:r>
              <a:rPr lang="en-US" b="true" sz="1957">
                <a:solidFill>
                  <a:srgbClr val="B4B4B4"/>
                </a:solidFill>
                <a:latin typeface="Canva Sans Bold"/>
                <a:ea typeface="Canva Sans Bold"/>
                <a:cs typeface="Canva Sans Bold"/>
                <a:sym typeface="Canva Sans Bold"/>
              </a:rPr>
              <a:t>Season: March → December</a:t>
            </a:r>
          </a:p>
          <a:p>
            <a:pPr algn="ctr" marL="422529" indent="-211264" lvl="1">
              <a:lnSpc>
                <a:spcPts val="2739"/>
              </a:lnSpc>
              <a:buFont typeface="Arial"/>
              <a:buChar char="•"/>
            </a:pPr>
            <a:r>
              <a:rPr lang="en-US" b="true" sz="1957">
                <a:solidFill>
                  <a:srgbClr val="B4B4B4"/>
                </a:solidFill>
                <a:latin typeface="Canva Sans Bold"/>
                <a:ea typeface="Canva Sans Bold"/>
                <a:cs typeface="Canva Sans Bold"/>
                <a:sym typeface="Canva Sans Bold"/>
              </a:rPr>
              <a:t>Tracks all over the worl</a:t>
            </a:r>
            <a:r>
              <a:rPr lang="en-US" b="true" sz="1957">
                <a:solidFill>
                  <a:srgbClr val="B4B4B4"/>
                </a:solidFill>
                <a:latin typeface="Canva Sans Bold"/>
                <a:ea typeface="Canva Sans Bold"/>
                <a:cs typeface="Canva Sans Bold"/>
                <a:sym typeface="Canva Sans Bold"/>
              </a:rPr>
              <a:t>d:</a:t>
            </a:r>
          </a:p>
          <a:p>
            <a:pPr algn="ctr">
              <a:lnSpc>
                <a:spcPts val="2739"/>
              </a:lnSpc>
            </a:pPr>
          </a:p>
          <a:p>
            <a:pPr algn="ctr">
              <a:lnSpc>
                <a:spcPts val="2739"/>
              </a:lnSpc>
            </a:pPr>
          </a:p>
        </p:txBody>
      </p:sp>
      <p:sp>
        <p:nvSpPr>
          <p:cNvPr name="TextBox 25" id="25"/>
          <p:cNvSpPr txBox="true"/>
          <p:nvPr/>
        </p:nvSpPr>
        <p:spPr>
          <a:xfrm rot="0">
            <a:off x="12713854" y="6871583"/>
            <a:ext cx="3940325" cy="2380140"/>
          </a:xfrm>
          <a:prstGeom prst="rect">
            <a:avLst/>
          </a:prstGeom>
        </p:spPr>
        <p:txBody>
          <a:bodyPr anchor="t" rtlCol="false" tIns="0" lIns="0" bIns="0" rIns="0">
            <a:spAutoFit/>
          </a:bodyPr>
          <a:lstStyle/>
          <a:p>
            <a:pPr algn="ctr">
              <a:lnSpc>
                <a:spcPts val="2722"/>
              </a:lnSpc>
            </a:pPr>
          </a:p>
          <a:p>
            <a:pPr algn="ctr" marL="419923" indent="-209961" lvl="1">
              <a:lnSpc>
                <a:spcPts val="2722"/>
              </a:lnSpc>
              <a:buFont typeface="Arial"/>
              <a:buChar char="•"/>
            </a:pPr>
            <a:r>
              <a:rPr lang="en-US" b="true" sz="1944">
                <a:solidFill>
                  <a:srgbClr val="B4B4B4"/>
                </a:solidFill>
                <a:latin typeface="Canva Sans Bold"/>
                <a:ea typeface="Canva Sans Bold"/>
                <a:cs typeface="Canva Sans Bold"/>
                <a:sym typeface="Canva Sans Bold"/>
              </a:rPr>
              <a:t>🇲🇨 Monaco (street race)</a:t>
            </a:r>
          </a:p>
          <a:p>
            <a:pPr algn="ctr" marL="419923" indent="-209961" lvl="1">
              <a:lnSpc>
                <a:spcPts val="2722"/>
              </a:lnSpc>
              <a:buFont typeface="Arial"/>
              <a:buChar char="•"/>
            </a:pPr>
            <a:r>
              <a:rPr lang="en-US" b="true" sz="1944">
                <a:solidFill>
                  <a:srgbClr val="B4B4B4"/>
                </a:solidFill>
                <a:latin typeface="Canva Sans Bold"/>
                <a:ea typeface="Canva Sans Bold"/>
                <a:cs typeface="Canva Sans Bold"/>
                <a:sym typeface="Canva Sans Bold"/>
              </a:rPr>
              <a:t>🇮🇹 Monza (very fast)</a:t>
            </a:r>
          </a:p>
          <a:p>
            <a:pPr algn="ctr" marL="419923" indent="-209961" lvl="1">
              <a:lnSpc>
                <a:spcPts val="2722"/>
              </a:lnSpc>
              <a:buFont typeface="Arial"/>
              <a:buChar char="•"/>
            </a:pPr>
            <a:r>
              <a:rPr lang="en-US" b="true" sz="1944">
                <a:solidFill>
                  <a:srgbClr val="B4B4B4"/>
                </a:solidFill>
                <a:latin typeface="Canva Sans Bold"/>
                <a:ea typeface="Canva Sans Bold"/>
                <a:cs typeface="Canva Sans Bold"/>
                <a:sym typeface="Canva Sans Bold"/>
              </a:rPr>
              <a:t>🇧🇭 Bahrain (night </a:t>
            </a:r>
            <a:r>
              <a:rPr lang="en-US" b="true" sz="1944">
                <a:solidFill>
                  <a:srgbClr val="B4B4B4"/>
                </a:solidFill>
                <a:latin typeface="Canva Sans Bold"/>
                <a:ea typeface="Canva Sans Bold"/>
                <a:cs typeface="Canva Sans Bold"/>
                <a:sym typeface="Canva Sans Bold"/>
              </a:rPr>
              <a:t>desert race)</a:t>
            </a:r>
          </a:p>
          <a:p>
            <a:pPr algn="ctr" marL="419923" indent="-209961" lvl="1">
              <a:lnSpc>
                <a:spcPts val="2722"/>
              </a:lnSpc>
              <a:buFont typeface="Arial"/>
              <a:buChar char="•"/>
            </a:pPr>
            <a:r>
              <a:rPr lang="en-US" b="true" sz="1944">
                <a:solidFill>
                  <a:srgbClr val="B4B4B4"/>
                </a:solidFill>
                <a:latin typeface="Canva Sans Bold"/>
                <a:ea typeface="Canva Sans Bold"/>
                <a:cs typeface="Canva Sans Bold"/>
                <a:sym typeface="Canva Sans Bold"/>
              </a:rPr>
              <a:t>🇦🇪 Abu Dhabi (season finale)</a:t>
            </a:r>
          </a:p>
          <a:p>
            <a:pPr algn="ctr">
              <a:lnSpc>
                <a:spcPts val="2722"/>
              </a:lnSpc>
            </a:pPr>
          </a:p>
          <a:p>
            <a:pPr algn="ctr">
              <a:lnSpc>
                <a:spcPts val="2722"/>
              </a:lnSpc>
            </a:pPr>
          </a:p>
        </p:txBody>
      </p:sp>
      <p:sp>
        <p:nvSpPr>
          <p:cNvPr name="TextBox 26" id="26"/>
          <p:cNvSpPr txBox="true"/>
          <p:nvPr/>
        </p:nvSpPr>
        <p:spPr>
          <a:xfrm rot="0">
            <a:off x="7477430" y="4894727"/>
            <a:ext cx="2978274" cy="2055241"/>
          </a:xfrm>
          <a:prstGeom prst="rect">
            <a:avLst/>
          </a:prstGeom>
        </p:spPr>
        <p:txBody>
          <a:bodyPr anchor="t" rtlCol="false" tIns="0" lIns="0" bIns="0" rIns="0">
            <a:spAutoFit/>
          </a:bodyPr>
          <a:lstStyle/>
          <a:p>
            <a:pPr algn="ctr" marL="423163" indent="-211582" lvl="1">
              <a:lnSpc>
                <a:spcPts val="2743"/>
              </a:lnSpc>
              <a:buFont typeface="Arial"/>
              <a:buChar char="•"/>
            </a:pPr>
            <a:r>
              <a:rPr lang="en-US" sz="1959">
                <a:solidFill>
                  <a:srgbClr val="B4B4B4"/>
                </a:solidFill>
                <a:latin typeface="Canva Sans"/>
                <a:ea typeface="Canva Sans"/>
                <a:cs typeface="Canva Sans"/>
                <a:sym typeface="Canva Sans"/>
              </a:rPr>
              <a:t>1st place → 25 points</a:t>
            </a:r>
          </a:p>
          <a:p>
            <a:pPr algn="ctr" marL="423163" indent="-211582" lvl="1">
              <a:lnSpc>
                <a:spcPts val="2743"/>
              </a:lnSpc>
              <a:buFont typeface="Arial"/>
              <a:buChar char="•"/>
            </a:pPr>
            <a:r>
              <a:rPr lang="en-US" sz="1959">
                <a:solidFill>
                  <a:srgbClr val="B4B4B4"/>
                </a:solidFill>
                <a:latin typeface="Canva Sans"/>
                <a:ea typeface="Canva Sans"/>
                <a:cs typeface="Canva Sans"/>
                <a:sym typeface="Canva Sans"/>
              </a:rPr>
              <a:t>2n</a:t>
            </a:r>
            <a:r>
              <a:rPr lang="en-US" sz="1959">
                <a:solidFill>
                  <a:srgbClr val="B4B4B4"/>
                </a:solidFill>
                <a:latin typeface="Canva Sans"/>
                <a:ea typeface="Canva Sans"/>
                <a:cs typeface="Canva Sans"/>
                <a:sym typeface="Canva Sans"/>
              </a:rPr>
              <a:t>d place → 18 points</a:t>
            </a:r>
          </a:p>
          <a:p>
            <a:pPr algn="ctr" marL="423163" indent="-211582" lvl="1">
              <a:lnSpc>
                <a:spcPts val="2743"/>
              </a:lnSpc>
              <a:buFont typeface="Arial"/>
              <a:buChar char="•"/>
            </a:pPr>
            <a:r>
              <a:rPr lang="en-US" sz="1959">
                <a:solidFill>
                  <a:srgbClr val="B4B4B4"/>
                </a:solidFill>
                <a:latin typeface="Canva Sans"/>
                <a:ea typeface="Canva Sans"/>
                <a:cs typeface="Canva Sans"/>
                <a:sym typeface="Canva Sans"/>
              </a:rPr>
              <a:t>3rd place → 15 points</a:t>
            </a:r>
          </a:p>
          <a:p>
            <a:pPr algn="ctr" marL="423163" indent="-211582" lvl="1">
              <a:lnSpc>
                <a:spcPts val="2743"/>
              </a:lnSpc>
              <a:buFont typeface="Arial"/>
              <a:buChar char="•"/>
            </a:pPr>
            <a:r>
              <a:rPr lang="en-US" sz="1959">
                <a:solidFill>
                  <a:srgbClr val="B4B4B4"/>
                </a:solidFill>
                <a:latin typeface="Canva Sans"/>
                <a:ea typeface="Canva Sans"/>
                <a:cs typeface="Canva Sans"/>
                <a:sym typeface="Canva Sans"/>
              </a:rPr>
              <a:t>4th place → 12 points</a:t>
            </a:r>
          </a:p>
          <a:p>
            <a:pPr algn="ctr" marL="423163" indent="-211582" lvl="1">
              <a:lnSpc>
                <a:spcPts val="2743"/>
              </a:lnSpc>
              <a:buFont typeface="Arial"/>
              <a:buChar char="•"/>
            </a:pPr>
            <a:r>
              <a:rPr lang="en-US" sz="1959">
                <a:solidFill>
                  <a:srgbClr val="B4B4B4"/>
                </a:solidFill>
                <a:latin typeface="Canva Sans"/>
                <a:ea typeface="Canva Sans"/>
                <a:cs typeface="Canva Sans"/>
                <a:sym typeface="Canva Sans"/>
              </a:rPr>
              <a:t>5th place → 10 points</a:t>
            </a:r>
          </a:p>
          <a:p>
            <a:pPr algn="ctr" marL="423163" indent="-211582" lvl="1">
              <a:lnSpc>
                <a:spcPts val="2743"/>
              </a:lnSpc>
              <a:buFont typeface="Arial"/>
              <a:buChar char="•"/>
            </a:pPr>
            <a:r>
              <a:rPr lang="en-US" sz="1959">
                <a:solidFill>
                  <a:srgbClr val="B4B4B4"/>
                </a:solidFill>
                <a:latin typeface="Canva Sans"/>
                <a:ea typeface="Canva Sans"/>
                <a:cs typeface="Canva Sans"/>
                <a:sym typeface="Canva Sans"/>
              </a:rPr>
              <a:t>6th place → 8 points</a:t>
            </a:r>
          </a:p>
        </p:txBody>
      </p:sp>
      <p:sp>
        <p:nvSpPr>
          <p:cNvPr name="TextBox 27" id="27"/>
          <p:cNvSpPr txBox="true"/>
          <p:nvPr/>
        </p:nvSpPr>
        <p:spPr>
          <a:xfrm rot="0">
            <a:off x="6920768" y="4288190"/>
            <a:ext cx="4091598" cy="351994"/>
          </a:xfrm>
          <a:prstGeom prst="rect">
            <a:avLst/>
          </a:prstGeom>
        </p:spPr>
        <p:txBody>
          <a:bodyPr anchor="t" rtlCol="false" tIns="0" lIns="0" bIns="0" rIns="0">
            <a:spAutoFit/>
          </a:bodyPr>
          <a:lstStyle/>
          <a:p>
            <a:pPr algn="ctr">
              <a:lnSpc>
                <a:spcPts val="2849"/>
              </a:lnSpc>
            </a:pPr>
            <a:r>
              <a:rPr lang="en-US" sz="2035" b="true">
                <a:solidFill>
                  <a:srgbClr val="B4B4B4"/>
                </a:solidFill>
                <a:latin typeface="Canva Sans Bold"/>
                <a:ea typeface="Canva Sans Bold"/>
                <a:cs typeface="Canva Sans Bold"/>
                <a:sym typeface="Canva Sans Bold"/>
              </a:rPr>
              <a:t>🏁 </a:t>
            </a:r>
            <a:r>
              <a:rPr lang="en-US" sz="2035" b="true">
                <a:solidFill>
                  <a:srgbClr val="B4B4B4"/>
                </a:solidFill>
                <a:latin typeface="Canva Sans Bold"/>
                <a:ea typeface="Canva Sans Bold"/>
                <a:cs typeface="Canva Sans Bold"/>
                <a:sym typeface="Canva Sans Bold"/>
              </a:rPr>
              <a:t>points distrebution</a:t>
            </a:r>
          </a:p>
        </p:txBody>
      </p:sp>
      <p:sp>
        <p:nvSpPr>
          <p:cNvPr name="TextBox 28" id="28"/>
          <p:cNvSpPr txBox="true"/>
          <p:nvPr/>
        </p:nvSpPr>
        <p:spPr>
          <a:xfrm rot="0">
            <a:off x="2910815" y="6871583"/>
            <a:ext cx="2598068" cy="340741"/>
          </a:xfrm>
          <a:prstGeom prst="rect">
            <a:avLst/>
          </a:prstGeom>
        </p:spPr>
        <p:txBody>
          <a:bodyPr anchor="t" rtlCol="false" tIns="0" lIns="0" bIns="0" rIns="0">
            <a:spAutoFit/>
          </a:bodyPr>
          <a:lstStyle/>
          <a:p>
            <a:pPr algn="ctr">
              <a:lnSpc>
                <a:spcPts val="2743"/>
              </a:lnSpc>
            </a:pPr>
            <a:r>
              <a:rPr lang="en-US" sz="1959" b="true">
                <a:solidFill>
                  <a:srgbClr val="B4B4B4"/>
                </a:solidFill>
                <a:latin typeface="Canva Sans Bold"/>
                <a:ea typeface="Canva Sans Bold"/>
                <a:cs typeface="Canva Sans Bold"/>
                <a:sym typeface="Canva Sans Bold"/>
              </a:rPr>
              <a:t>🛞 </a:t>
            </a:r>
            <a:r>
              <a:rPr lang="en-US" sz="1959" b="true">
                <a:solidFill>
                  <a:srgbClr val="B4B4B4"/>
                </a:solidFill>
                <a:latin typeface="Canva Sans Bold"/>
                <a:ea typeface="Canva Sans Bold"/>
                <a:cs typeface="Canva Sans Bold"/>
                <a:sym typeface="Canva Sans Bold"/>
              </a:rPr>
              <a:t>tyres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147654" y="0"/>
            <a:ext cx="18435654" cy="10287000"/>
          </a:xfrm>
          <a:custGeom>
            <a:avLst/>
            <a:gdLst/>
            <a:ahLst/>
            <a:cxnLst/>
            <a:rect r="r" b="b" t="t" l="l"/>
            <a:pathLst>
              <a:path h="10287000" w="18435654">
                <a:moveTo>
                  <a:pt x="0" y="0"/>
                </a:moveTo>
                <a:lnTo>
                  <a:pt x="18435654" y="0"/>
                </a:lnTo>
                <a:lnTo>
                  <a:pt x="18435654" y="10287000"/>
                </a:lnTo>
                <a:lnTo>
                  <a:pt x="0" y="10287000"/>
                </a:lnTo>
                <a:lnTo>
                  <a:pt x="0" y="0"/>
                </a:lnTo>
                <a:close/>
              </a:path>
            </a:pathLst>
          </a:custGeom>
          <a:blipFill>
            <a:blip r:embed="rId2">
              <a:alphaModFix amt="13000"/>
            </a:blip>
            <a:stretch>
              <a:fillRect l="0" t="-8890" r="0" b="-17828"/>
            </a:stretch>
          </a:blipFill>
        </p:spPr>
      </p:sp>
      <p:sp>
        <p:nvSpPr>
          <p:cNvPr name="Freeform 3" id="3"/>
          <p:cNvSpPr/>
          <p:nvPr/>
        </p:nvSpPr>
        <p:spPr>
          <a:xfrm flipH="false" flipV="false" rot="0">
            <a:off x="2085146" y="1587310"/>
            <a:ext cx="14117708" cy="8135329"/>
          </a:xfrm>
          <a:custGeom>
            <a:avLst/>
            <a:gdLst/>
            <a:ahLst/>
            <a:cxnLst/>
            <a:rect r="r" b="b" t="t" l="l"/>
            <a:pathLst>
              <a:path h="8135329" w="14117708">
                <a:moveTo>
                  <a:pt x="0" y="0"/>
                </a:moveTo>
                <a:lnTo>
                  <a:pt x="14117708" y="0"/>
                </a:lnTo>
                <a:lnTo>
                  <a:pt x="14117708" y="8135329"/>
                </a:lnTo>
                <a:lnTo>
                  <a:pt x="0" y="8135329"/>
                </a:lnTo>
                <a:lnTo>
                  <a:pt x="0" y="0"/>
                </a:lnTo>
                <a:close/>
              </a:path>
            </a:pathLst>
          </a:custGeom>
          <a:blipFill>
            <a:blip r:embed="rId3"/>
            <a:stretch>
              <a:fillRect l="0" t="0" r="0" b="0"/>
            </a:stretch>
          </a:blipFill>
        </p:spPr>
      </p:sp>
      <p:sp>
        <p:nvSpPr>
          <p:cNvPr name="TextBox 4" id="4"/>
          <p:cNvSpPr txBox="true"/>
          <p:nvPr/>
        </p:nvSpPr>
        <p:spPr>
          <a:xfrm rot="0">
            <a:off x="5569103" y="104010"/>
            <a:ext cx="7002140"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Races we cover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486768" y="-811893"/>
            <a:ext cx="18774768" cy="11151050"/>
          </a:xfrm>
          <a:custGeom>
            <a:avLst/>
            <a:gdLst/>
            <a:ahLst/>
            <a:cxnLst/>
            <a:rect r="r" b="b" t="t" l="l"/>
            <a:pathLst>
              <a:path h="11151050" w="18774768">
                <a:moveTo>
                  <a:pt x="0" y="0"/>
                </a:moveTo>
                <a:lnTo>
                  <a:pt x="18774768" y="0"/>
                </a:lnTo>
                <a:lnTo>
                  <a:pt x="18774768" y="11151050"/>
                </a:lnTo>
                <a:lnTo>
                  <a:pt x="0" y="11151050"/>
                </a:lnTo>
                <a:lnTo>
                  <a:pt x="0" y="0"/>
                </a:lnTo>
                <a:close/>
              </a:path>
            </a:pathLst>
          </a:custGeom>
          <a:blipFill>
            <a:blip r:embed="rId2">
              <a:alphaModFix amt="30000"/>
            </a:blip>
            <a:stretch>
              <a:fillRect l="0" t="-6092" r="0" b="-6092"/>
            </a:stretch>
          </a:blipFill>
        </p:spPr>
      </p:sp>
      <p:sp>
        <p:nvSpPr>
          <p:cNvPr name="Freeform 3" id="3"/>
          <p:cNvSpPr/>
          <p:nvPr/>
        </p:nvSpPr>
        <p:spPr>
          <a:xfrm flipH="false" flipV="false" rot="0">
            <a:off x="199374" y="1998918"/>
            <a:ext cx="11134966" cy="8100688"/>
          </a:xfrm>
          <a:custGeom>
            <a:avLst/>
            <a:gdLst/>
            <a:ahLst/>
            <a:cxnLst/>
            <a:rect r="r" b="b" t="t" l="l"/>
            <a:pathLst>
              <a:path h="8100688" w="11134966">
                <a:moveTo>
                  <a:pt x="0" y="0"/>
                </a:moveTo>
                <a:lnTo>
                  <a:pt x="11134966" y="0"/>
                </a:lnTo>
                <a:lnTo>
                  <a:pt x="11134966" y="8100688"/>
                </a:lnTo>
                <a:lnTo>
                  <a:pt x="0" y="8100688"/>
                </a:lnTo>
                <a:lnTo>
                  <a:pt x="0" y="0"/>
                </a:lnTo>
                <a:close/>
              </a:path>
            </a:pathLst>
          </a:custGeom>
          <a:blipFill>
            <a:blip r:embed="rId3"/>
            <a:stretch>
              <a:fillRect l="0" t="0" r="0" b="0"/>
            </a:stretch>
          </a:blipFill>
        </p:spPr>
      </p:sp>
      <p:sp>
        <p:nvSpPr>
          <p:cNvPr name="TextBox 4" id="4"/>
          <p:cNvSpPr txBox="true"/>
          <p:nvPr/>
        </p:nvSpPr>
        <p:spPr>
          <a:xfrm rot="0">
            <a:off x="12188993" y="2619432"/>
            <a:ext cx="5411068" cy="1804620"/>
          </a:xfrm>
          <a:prstGeom prst="rect">
            <a:avLst/>
          </a:prstGeom>
        </p:spPr>
        <p:txBody>
          <a:bodyPr anchor="t" rtlCol="false" tIns="0" lIns="0" bIns="0" rIns="0">
            <a:spAutoFit/>
          </a:bodyPr>
          <a:lstStyle/>
          <a:p>
            <a:pPr algn="ctr">
              <a:lnSpc>
                <a:spcPts val="3610"/>
              </a:lnSpc>
            </a:pPr>
            <a:r>
              <a:rPr lang="en-US" sz="2578" b="true">
                <a:solidFill>
                  <a:srgbClr val="B4B4B4"/>
                </a:solidFill>
                <a:latin typeface="Canva Sans Bold"/>
                <a:ea typeface="Canva Sans Bold"/>
                <a:cs typeface="Canva Sans Bold"/>
                <a:sym typeface="Canva Sans Bold"/>
              </a:rPr>
              <a:t>comparing the average finishing position for the two championchip protagenes in 2021 in the wet and dry conditions </a:t>
            </a:r>
          </a:p>
        </p:txBody>
      </p:sp>
      <p:sp>
        <p:nvSpPr>
          <p:cNvPr name="TextBox 5" id="5"/>
          <p:cNvSpPr txBox="true"/>
          <p:nvPr/>
        </p:nvSpPr>
        <p:spPr>
          <a:xfrm rot="0">
            <a:off x="3291098" y="188278"/>
            <a:ext cx="11408197"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finishing position on avg.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6000"/>
            </a:blip>
            <a:stretch>
              <a:fillRect l="0" t="0" r="0" b="0"/>
            </a:stretch>
          </a:blipFill>
        </p:spPr>
      </p:sp>
      <p:sp>
        <p:nvSpPr>
          <p:cNvPr name="Freeform 3" id="3"/>
          <p:cNvSpPr/>
          <p:nvPr/>
        </p:nvSpPr>
        <p:spPr>
          <a:xfrm flipH="false" flipV="false" rot="0">
            <a:off x="327320" y="2360106"/>
            <a:ext cx="10504104" cy="7589215"/>
          </a:xfrm>
          <a:custGeom>
            <a:avLst/>
            <a:gdLst/>
            <a:ahLst/>
            <a:cxnLst/>
            <a:rect r="r" b="b" t="t" l="l"/>
            <a:pathLst>
              <a:path h="7589215" w="10504104">
                <a:moveTo>
                  <a:pt x="0" y="0"/>
                </a:moveTo>
                <a:lnTo>
                  <a:pt x="10504104" y="0"/>
                </a:lnTo>
                <a:lnTo>
                  <a:pt x="10504104" y="7589215"/>
                </a:lnTo>
                <a:lnTo>
                  <a:pt x="0" y="7589215"/>
                </a:lnTo>
                <a:lnTo>
                  <a:pt x="0" y="0"/>
                </a:lnTo>
                <a:close/>
              </a:path>
            </a:pathLst>
          </a:custGeom>
          <a:blipFill>
            <a:blip r:embed="rId3"/>
            <a:stretch>
              <a:fillRect l="0" t="0" r="0" b="0"/>
            </a:stretch>
          </a:blipFill>
        </p:spPr>
      </p:sp>
      <p:sp>
        <p:nvSpPr>
          <p:cNvPr name="TextBox 4" id="4"/>
          <p:cNvSpPr txBox="true"/>
          <p:nvPr/>
        </p:nvSpPr>
        <p:spPr>
          <a:xfrm rot="0">
            <a:off x="4508884" y="188278"/>
            <a:ext cx="8972624" cy="1260094"/>
          </a:xfrm>
          <a:prstGeom prst="rect">
            <a:avLst/>
          </a:prstGeom>
        </p:spPr>
        <p:txBody>
          <a:bodyPr anchor="t" rtlCol="false" tIns="0" lIns="0" bIns="0" rIns="0">
            <a:spAutoFit/>
          </a:bodyPr>
          <a:lstStyle/>
          <a:p>
            <a:pPr algn="ctr">
              <a:lnSpc>
                <a:spcPts val="10345"/>
              </a:lnSpc>
            </a:pPr>
            <a:r>
              <a:rPr lang="en-US" sz="7389" b="true">
                <a:solidFill>
                  <a:srgbClr val="B4B4B4"/>
                </a:solidFill>
                <a:latin typeface="Canva Sans Bold"/>
                <a:ea typeface="Canva Sans Bold"/>
                <a:cs typeface="Canva Sans Bold"/>
                <a:sym typeface="Canva Sans Bold"/>
              </a:rPr>
              <a:t>strategy difference </a:t>
            </a:r>
          </a:p>
        </p:txBody>
      </p:sp>
      <p:sp>
        <p:nvSpPr>
          <p:cNvPr name="TextBox 5" id="5"/>
          <p:cNvSpPr txBox="true"/>
          <p:nvPr/>
        </p:nvSpPr>
        <p:spPr>
          <a:xfrm rot="0">
            <a:off x="12796702" y="3297026"/>
            <a:ext cx="4462598" cy="2425885"/>
          </a:xfrm>
          <a:prstGeom prst="rect">
            <a:avLst/>
          </a:prstGeom>
        </p:spPr>
        <p:txBody>
          <a:bodyPr anchor="t" rtlCol="false" tIns="0" lIns="0" bIns="0" rIns="0">
            <a:spAutoFit/>
          </a:bodyPr>
          <a:lstStyle/>
          <a:p>
            <a:pPr algn="ctr">
              <a:lnSpc>
                <a:spcPts val="4819"/>
              </a:lnSpc>
            </a:pPr>
            <a:r>
              <a:rPr lang="en-US" sz="3442" b="true">
                <a:solidFill>
                  <a:srgbClr val="B4B4B4"/>
                </a:solidFill>
                <a:latin typeface="Canva Sans Bold"/>
                <a:ea typeface="Canva Sans Bold"/>
                <a:cs typeface="Canva Sans Bold"/>
                <a:sym typeface="Canva Sans Bold"/>
              </a:rPr>
              <a:t>by changing the tyre in the last 5 laps VER has won his first championship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DAGxkfz17Ik</dc:identifier>
  <dcterms:modified xsi:type="dcterms:W3CDTF">2011-08-01T06:04:30Z</dcterms:modified>
  <cp:revision>1</cp:revision>
  <dc:title>Lightning talk 2</dc:title>
</cp:coreProperties>
</file>